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59" r:id="rId19"/>
    <p:sldId id="276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5BDB9A-A0EA-4D16-AC83-CA156AEB6F27}" type="datetimeFigureOut">
              <a:rPr lang="pl-PL" smtClean="0"/>
              <a:t>2021-02-22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AEE7D6-96FF-41F4-A8D6-1238C3E988B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8031" y="-1687389"/>
            <a:ext cx="7772400" cy="4957857"/>
          </a:xfrm>
        </p:spPr>
        <p:txBody>
          <a:bodyPr/>
          <a:lstStyle/>
          <a:p>
            <a:endParaRPr lang="pl-PL" sz="2800" dirty="0">
              <a:solidFill>
                <a:srgbClr val="7030A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980728"/>
            <a:ext cx="84974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Czy dieta ma wpływ </a:t>
            </a:r>
          </a:p>
          <a:p>
            <a:pPr algn="ctr"/>
            <a:r>
              <a:rPr lang="pl-P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 zachowanie dzieci?</a:t>
            </a:r>
            <a:endParaRPr lang="pl-PL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ACER\Desktop\po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97" y="3140968"/>
            <a:ext cx="66247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64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88640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Dbać należy również o dostarczenie organizmowi kwasów tłuszczowych EPA i DHA (składniki te obecne są w śledziach, makreli, łososiu).</a:t>
            </a:r>
          </a:p>
          <a:p>
            <a:r>
              <a:rPr lang="pl-PL" sz="2800" dirty="0" smtClean="0">
                <a:solidFill>
                  <a:srgbClr val="00B050"/>
                </a:solidFill>
              </a:rPr>
              <a:t>Dlaczego to tak istotne?</a:t>
            </a:r>
          </a:p>
          <a:p>
            <a:r>
              <a:rPr lang="pl-PL" sz="2800" dirty="0" smtClean="0"/>
              <a:t>Otóż dowiedziono, że </a:t>
            </a:r>
            <a:r>
              <a:rPr lang="pl-PL" sz="2800" dirty="0" smtClean="0">
                <a:solidFill>
                  <a:srgbClr val="FF0000"/>
                </a:solidFill>
              </a:rPr>
              <a:t>niedobór kwasu </a:t>
            </a:r>
            <a:r>
              <a:rPr lang="pl-PL" sz="2800" dirty="0" err="1" smtClean="0">
                <a:solidFill>
                  <a:srgbClr val="FF0000"/>
                </a:solidFill>
              </a:rPr>
              <a:t>dokozoheksaenowego</a:t>
            </a:r>
            <a:r>
              <a:rPr lang="pl-PL" sz="2800" dirty="0" smtClean="0">
                <a:solidFill>
                  <a:srgbClr val="FF0000"/>
                </a:solidFill>
              </a:rPr>
              <a:t> (DHA) prowadzi do zaburzenia pracy układu nerwowego</a:t>
            </a:r>
            <a:r>
              <a:rPr lang="pl-PL" sz="2400" dirty="0" smtClean="0">
                <a:solidFill>
                  <a:srgbClr val="FF0000"/>
                </a:solidFill>
              </a:rPr>
              <a:t>,</a:t>
            </a:r>
            <a:r>
              <a:rPr lang="pl-PL" sz="2400" dirty="0" smtClean="0"/>
              <a:t> co zwiększa ryzyko wystąpienia depresji, </a:t>
            </a:r>
            <a:r>
              <a:rPr lang="pl-PL" sz="2400" dirty="0" err="1" smtClean="0"/>
              <a:t>zachowań</a:t>
            </a:r>
            <a:r>
              <a:rPr lang="pl-PL" sz="2400" dirty="0" smtClean="0"/>
              <a:t> agresywnych, nasila problemy ze snem i utrudnia przyswajanie wiedzy.</a:t>
            </a:r>
          </a:p>
          <a:p>
            <a:endParaRPr lang="pl-PL" sz="2400" dirty="0"/>
          </a:p>
        </p:txBody>
      </p:sp>
      <p:pic>
        <p:nvPicPr>
          <p:cNvPr id="7170" name="Picture 2" descr="C:\Users\ACER\Desktop\pobrane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619268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Badania (</a:t>
            </a:r>
            <a:r>
              <a:rPr lang="pl-PL" sz="2400" dirty="0" err="1" smtClean="0"/>
              <a:t>McCann</a:t>
            </a:r>
            <a:r>
              <a:rPr lang="pl-PL" sz="2400" dirty="0" smtClean="0"/>
              <a:t> i innych badaczy) dowodziły, że można uzyskać “</a:t>
            </a:r>
            <a:r>
              <a:rPr lang="pl-PL" sz="2400" dirty="0" smtClean="0">
                <a:solidFill>
                  <a:srgbClr val="FF0000"/>
                </a:solidFill>
              </a:rPr>
              <a:t>poprawę w zachowaniu dzieci</a:t>
            </a:r>
            <a:r>
              <a:rPr lang="pl-PL" sz="2400" dirty="0" smtClean="0"/>
              <a:t>”, gdy zastosuje się </a:t>
            </a:r>
            <a:r>
              <a:rPr lang="pl-PL" sz="2400" dirty="0" smtClean="0">
                <a:solidFill>
                  <a:srgbClr val="FF0000"/>
                </a:solidFill>
              </a:rPr>
              <a:t>dietę bez zawartości sztucznych barwników oraz salicylanów. </a:t>
            </a:r>
            <a:r>
              <a:rPr lang="pl-PL" sz="2400" dirty="0" smtClean="0"/>
              <a:t>(salicylany są w sposób naturalny obecne w wielu owocach i warzywach, na przykład w jabłkach, wiśniach, winogronach, pomarańczach i pomidorach i te nie).Grupa respondentów to: </a:t>
            </a:r>
            <a:r>
              <a:rPr lang="pl-PL" sz="2400" dirty="0" smtClean="0">
                <a:solidFill>
                  <a:srgbClr val="0070C0"/>
                </a:solidFill>
              </a:rPr>
              <a:t>153 – 3 latków i 144 dzieci w wieku 8-9lat (dzieci z normalną i trochę podwyższoną pobudliwością)</a:t>
            </a:r>
            <a:r>
              <a:rPr lang="pl-PL" sz="2400" dirty="0" smtClean="0"/>
              <a:t>. Dzieci z ADHD nie brały udziału w badaniu. Modele były prowadzone dla wszystkich kombinacji płci i grup wiekowych. W badaniu tym zastosowano </a:t>
            </a:r>
            <a:r>
              <a:rPr lang="pl-PL" sz="2400" dirty="0" smtClean="0">
                <a:solidFill>
                  <a:srgbClr val="0070C0"/>
                </a:solidFill>
              </a:rPr>
              <a:t>4 barwniki </a:t>
            </a:r>
            <a:r>
              <a:rPr lang="pl-PL" sz="2400" dirty="0" smtClean="0"/>
              <a:t>(wybrane spośród: E102, E104, E110, E124, E129, E122,E211) dodatkowo </a:t>
            </a:r>
            <a:r>
              <a:rPr lang="pl-PL" sz="2400" dirty="0" smtClean="0">
                <a:solidFill>
                  <a:srgbClr val="0070C0"/>
                </a:solidFill>
              </a:rPr>
              <a:t>z benzoesanem sodu. </a:t>
            </a:r>
            <a:r>
              <a:rPr lang="pl-PL" sz="2400" dirty="0" smtClean="0"/>
              <a:t>Taka zawartość wyżej wymienionych składników podniosła </a:t>
            </a:r>
            <a:r>
              <a:rPr lang="pl-PL" sz="2400" dirty="0" err="1" smtClean="0"/>
              <a:t>hiperaktywność</a:t>
            </a:r>
            <a:r>
              <a:rPr lang="pl-PL" sz="2400" dirty="0" smtClean="0"/>
              <a:t> u dzieci zarówno 3, jak i 8-9 letnich.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Gdy dzieci spożywają systematycznie takie dodatki żywnościowe jak barwniki czy benzoesan sodu możemy zauważyć u nich nadczynność psychoruchową, impulsywność czy nieuważne zachowania. 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4370" y="117693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Inne badanie udowadnia konieczność stosowania suplementu diety, jakim są </a:t>
            </a:r>
            <a:r>
              <a:rPr lang="pl-PL" sz="2400" dirty="0" smtClean="0">
                <a:solidFill>
                  <a:srgbClr val="00B050"/>
                </a:solidFill>
              </a:rPr>
              <a:t>kwasy omega-3 i omega-6 z dodatkiem magnezu i cynku</a:t>
            </a:r>
            <a:r>
              <a:rPr lang="pl-PL" sz="2400" dirty="0" smtClean="0"/>
              <a:t>. Celem pracy była ocena wartości odżywczych kombinacji kwasów omega z dodatkiem magnezu i cynku na objawy deficytu uwagi, impulsywności nadruchliwości, jak również na problemy emocjonalne i powiązane z zaburzeniami snu. </a:t>
            </a:r>
            <a:r>
              <a:rPr lang="pl-PL" sz="2400" dirty="0" smtClean="0">
                <a:solidFill>
                  <a:srgbClr val="FF0000"/>
                </a:solidFill>
              </a:rPr>
              <a:t>Te wielonienasycone kwasy tłuszczowe są niezbędne do prawidłowego funkcjonowania mózgu, w tym uwagi i innych umiejętności </a:t>
            </a:r>
            <a:r>
              <a:rPr lang="pl-PL" sz="2400" dirty="0" err="1" smtClean="0">
                <a:solidFill>
                  <a:srgbClr val="FF0000"/>
                </a:solidFill>
              </a:rPr>
              <a:t>neuropsychologicznych.</a:t>
            </a:r>
            <a:r>
              <a:rPr lang="pl-PL" sz="2400" dirty="0" err="1" smtClean="0"/>
              <a:t>Monitorowano</a:t>
            </a:r>
            <a:r>
              <a:rPr lang="pl-PL" sz="2400" dirty="0" smtClean="0"/>
              <a:t> 810 dzieci od 4 do 15 lat ( z czego 65% to dzieci w wieku od 7-10 lat), które otrzymały wskazanie stosowania suplementu z kwasów omega-3 i omega-6, oraz magnezu i cynku od lekarzy pediatrów przez co najmniej trzy miesiące. Były to dzieci, których rodzice ocenili je jako podatne na nadpobudliwość i nieuwagę. </a:t>
            </a:r>
            <a:r>
              <a:rPr lang="pl-PL" sz="2400" dirty="0" smtClean="0">
                <a:solidFill>
                  <a:srgbClr val="FF0000"/>
                </a:solidFill>
              </a:rPr>
              <a:t>Po 12 tygodniach stosowania suplementu u badanych zaobserwowano znaczne zmniejszenie objawów nadpobudliwości i deficytu uwagi, jak i impulsywności. 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260649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Najbogatszymi źródłami kwasów omega-3 </a:t>
            </a:r>
            <a:r>
              <a:rPr lang="pl-PL" sz="2400" dirty="0" smtClean="0"/>
              <a:t>są: nieoczyszczony olej lniany, nierafinowany olej rzepakowy, nierafinowany olej słonecznikowy i sojowy, orzechy i nasiona. 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Kwasy tłuszczowe EPA i DHA występują </a:t>
            </a:r>
            <a:r>
              <a:rPr lang="pl-PL" sz="2400" dirty="0" smtClean="0"/>
              <a:t>w produktach pochodzenia rzecznego i morskiego takich jak: łosoś, makrela, sardynki, śledzie, sardele, tuńczyk, halibut. Kwasy te również występują w wątrobie, żółtku jaja. Produkty te powinny być regularnie włączane do diety szczególnie osoby z ADHD.</a:t>
            </a:r>
            <a:endParaRPr lang="pl-PL" sz="2400" dirty="0"/>
          </a:p>
        </p:txBody>
      </p:sp>
      <p:pic>
        <p:nvPicPr>
          <p:cNvPr id="1026" name="Picture 2" descr="C:\Users\ACER\Desktop\omega3-produkty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9928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26064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Ważne żeby pamiętać  że niższy poziom żelaza wiąże się z obniżeniem funkcji poznawczych i występowaniem nadpobudliwości.</a:t>
            </a:r>
          </a:p>
          <a:p>
            <a:r>
              <a:rPr lang="pl-PL" sz="2400" dirty="0" smtClean="0"/>
              <a:t>Żelazo występuje w mięsie i przetworach mięsnych, jajach. Doskonałym źródłem żelaza są również ciemnozielone warzywa, pamiętajmy jednak, że żelazo będzie lepiej przyswajalne w połączeniu z witaminą C.</a:t>
            </a:r>
            <a:endParaRPr lang="pl-PL" sz="2400" dirty="0"/>
          </a:p>
        </p:txBody>
      </p:sp>
      <p:pic>
        <p:nvPicPr>
          <p:cNvPr id="2050" name="Picture 2" descr="C:\Users\AC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59"/>
            <a:ext cx="763284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Cynk też pełni wiele ważnych funkcji w organizmie człowieka. </a:t>
            </a:r>
          </a:p>
          <a:p>
            <a:r>
              <a:rPr lang="pl-PL" sz="2400" dirty="0" smtClean="0"/>
              <a:t>Wpływa na metabolizm neuroprzekaźników i kwasów tłuszczowych. Niedobory cynku skorelowane są z występowaniem nadpobudliwości. Dzieci, które wykazywały niedobór cynku, po jego suplementacji były mniej impulsywne. Naturalne źródła cynku to: ostrygi, produkty zbożowe z pełnego przemiału, mięso, ryby, nasiona roślin strączkowych.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9681"/>
            <a:ext cx="82089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4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97346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Żeby poprawić myślenie, włączyć należy  do diety te produkty:</a:t>
            </a:r>
          </a:p>
          <a:p>
            <a:r>
              <a:rPr lang="pl-PL" sz="3200" dirty="0" smtClean="0">
                <a:solidFill>
                  <a:srgbClr val="00B050"/>
                </a:solidFill>
              </a:rPr>
              <a:t>- siemię lniane, </a:t>
            </a:r>
            <a:r>
              <a:rPr lang="pl-PL" sz="2400" dirty="0" smtClean="0"/>
              <a:t>czyli nasiona lnu, to najbogatsze źródło lecytyny, cynku i cennych kwasów tłuszczowych omega-3.</a:t>
            </a:r>
          </a:p>
          <a:p>
            <a:r>
              <a:rPr lang="pl-PL" sz="3200" dirty="0" smtClean="0">
                <a:solidFill>
                  <a:srgbClr val="00B050"/>
                </a:solidFill>
              </a:rPr>
              <a:t>-dynię, </a:t>
            </a:r>
            <a:r>
              <a:rPr lang="pl-PL" sz="2400" dirty="0" smtClean="0"/>
              <a:t>która</a:t>
            </a: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/>
              <a:t>zawiera błonnik, fosfor, potas, wapń i magnez oraz nieco witamin C i z grupy B. Pestki dyni pomagają usuwać toksyny i działają zbawiennie na system nerwowy.</a:t>
            </a:r>
          </a:p>
          <a:p>
            <a:r>
              <a:rPr lang="pl-PL" sz="3200" dirty="0" smtClean="0">
                <a:solidFill>
                  <a:srgbClr val="00B050"/>
                </a:solidFill>
              </a:rPr>
              <a:t>-winogrona </a:t>
            </a:r>
            <a:r>
              <a:rPr lang="pl-PL" sz="2400" dirty="0" smtClean="0"/>
              <a:t>usprawniają proces dotlenienia mózgu i zwiększają chłonność umysłu. Oprócz potasu zawierają żelazo i magnez oraz sporo witamin, m.in. niacynę.</a:t>
            </a:r>
          </a:p>
          <a:p>
            <a:r>
              <a:rPr lang="pl-PL" sz="3200" dirty="0" smtClean="0">
                <a:solidFill>
                  <a:srgbClr val="00B050"/>
                </a:solidFill>
              </a:rPr>
              <a:t>-śliwki </a:t>
            </a:r>
            <a:r>
              <a:rPr lang="pl-PL" sz="2400" dirty="0" smtClean="0"/>
              <a:t>zawierają usprawniający krążenie potas, błonnik pomagający się pozbyć toksyn oraz witaminy B1 i B3, które łagodzą stres i korzystnie wpływają na pracę mózgu.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448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Nie zapominajmy o  wodzie  mineralnej </a:t>
            </a:r>
            <a:r>
              <a:rPr lang="pl-PL" sz="2400" dirty="0" smtClean="0"/>
              <a:t>, która powinna być podawana dzieciom regularnie- wspomaga przemiany biochemiczne w mózgu.</a:t>
            </a:r>
          </a:p>
          <a:p>
            <a:r>
              <a:rPr lang="pl-PL" sz="2400" dirty="0" smtClean="0"/>
              <a:t>Bardzo ważny jest </a:t>
            </a:r>
            <a:r>
              <a:rPr lang="pl-PL" sz="3200" dirty="0" smtClean="0">
                <a:solidFill>
                  <a:srgbClr val="FF0000"/>
                </a:solidFill>
              </a:rPr>
              <a:t>ruch na świeżym powietrzu</a:t>
            </a:r>
            <a:r>
              <a:rPr lang="pl-PL" sz="2400" dirty="0" smtClean="0"/>
              <a:t>. Wzbogacamy dzięki temu krew w tlen, która go dostarczy mózgowi</a:t>
            </a:r>
            <a:r>
              <a:rPr lang="pl-PL" sz="2800" dirty="0" smtClean="0"/>
              <a:t>. </a:t>
            </a:r>
            <a:r>
              <a:rPr lang="pl-PL" sz="2800" dirty="0" smtClean="0">
                <a:solidFill>
                  <a:srgbClr val="00B050"/>
                </a:solidFill>
              </a:rPr>
              <a:t>Nawet najbardziej zdrowe posiłki bez dostatecznej ilości tlenu nie wystarczają do sprawnego funkcjonowania pamięci. </a:t>
            </a:r>
            <a:r>
              <a:rPr lang="pl-PL" sz="2800" dirty="0" smtClean="0"/>
              <a:t>Jego brak zabija szare komórki, które się nie odradzają.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Musimy dbać także by dzieci się wysypiały. </a:t>
            </a:r>
            <a:r>
              <a:rPr lang="pl-PL" sz="2800" dirty="0" smtClean="0"/>
              <a:t>Nieprzerwany nocny sen również zapewnia odpowiednie dotlenienie.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227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Niestety statystyki mówią same za siebie – aż 90 proc. dzieci do czwartego roku życia jest nieprawidłowo odżywianych.</a:t>
            </a:r>
            <a:r>
              <a:rPr lang="pl-PL" sz="2800" dirty="0" smtClean="0"/>
              <a:t> </a:t>
            </a:r>
          </a:p>
          <a:p>
            <a:r>
              <a:rPr lang="pl-PL" sz="2400" dirty="0" smtClean="0"/>
              <a:t>Najmłodszym podaje się </a:t>
            </a:r>
            <a:r>
              <a:rPr lang="pl-PL" sz="2400" dirty="0" err="1" smtClean="0"/>
              <a:t>słodyczne</a:t>
            </a:r>
            <a:r>
              <a:rPr lang="pl-PL" sz="2400" dirty="0" smtClean="0"/>
              <a:t> (cukierki, lizaki, żelki), chipsy, słodzone napoje. Duża grupa przedszkolaków regularnie odwiedza z rodzicami fast-</a:t>
            </a:r>
            <a:r>
              <a:rPr lang="pl-PL" sz="2400" dirty="0" err="1" smtClean="0"/>
              <a:t>foody</a:t>
            </a:r>
            <a:r>
              <a:rPr lang="pl-PL" sz="2400" dirty="0" smtClean="0"/>
              <a:t>, prawie codziennie w ich menu </a:t>
            </a:r>
            <a:r>
              <a:rPr lang="pl-PL" sz="2400" dirty="0" err="1" smtClean="0"/>
              <a:t>pojawiaja</a:t>
            </a:r>
            <a:r>
              <a:rPr lang="pl-PL" sz="2400" dirty="0" smtClean="0"/>
              <a:t> się przetworzona żywność, która zawiera konserwanty i sztuczne barwniki.</a:t>
            </a:r>
            <a:endParaRPr lang="pl-PL" sz="2400" dirty="0"/>
          </a:p>
        </p:txBody>
      </p:sp>
      <p:pic>
        <p:nvPicPr>
          <p:cNvPr id="2051" name="Picture 3" descr="C:\Users\ACER\Desktop\pobran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208911" cy="32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16632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Jakie są przyczyny złego odżywiania?</a:t>
            </a:r>
          </a:p>
          <a:p>
            <a:endParaRPr lang="pl-PL" dirty="0"/>
          </a:p>
          <a:p>
            <a:r>
              <a:rPr lang="pl-PL" sz="2800" dirty="0" smtClean="0"/>
              <a:t>-szybkie tempo życia wymuszające różne pory posiłków</a:t>
            </a:r>
          </a:p>
          <a:p>
            <a:r>
              <a:rPr lang="pl-PL" sz="2800" dirty="0" smtClean="0"/>
              <a:t>-żywienie poza domem</a:t>
            </a:r>
          </a:p>
          <a:p>
            <a:r>
              <a:rPr lang="pl-PL" sz="2800" dirty="0" smtClean="0"/>
              <a:t>-popularność   półproduktów i  fast  </a:t>
            </a:r>
            <a:r>
              <a:rPr lang="pl-PL" sz="2800" dirty="0" err="1" smtClean="0"/>
              <a:t>foodów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2050" name="Picture 2" descr="C:\Users\AC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88640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Od lat rośnie liczba dzieci, u których da się zaobserwować objawy nadpobudliwości i niewłaściwe zachowania, wynikające z zaburzeń emocjonalnych. 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Zdaniem naukowców za taki stan rzeczy może niestety odpowiadać  niewłaściwa dieta.</a:t>
            </a:r>
          </a:p>
          <a:p>
            <a:r>
              <a:rPr lang="pl-PL" sz="2400" dirty="0" smtClean="0"/>
              <a:t>( Oczywiście między innymi)</a:t>
            </a:r>
            <a:endParaRPr lang="pl-PL" sz="32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C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76328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3140968"/>
            <a:ext cx="7171199" cy="2374200"/>
          </a:xfrm>
        </p:spPr>
        <p:txBody>
          <a:bodyPr/>
          <a:lstStyle/>
          <a:p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sz="3600" b="0" dirty="0" smtClean="0">
                <a:latin typeface="Bahnschrift Light Condensed" pitchFamily="34" charset="0"/>
                <a:sym typeface="Wingdings" pitchFamily="2" charset="2"/>
              </a:rPr>
              <a:t>Karina Kołdra psycholog szkolny, </a:t>
            </a:r>
            <a:r>
              <a:rPr lang="pl-PL" sz="3600" b="0" dirty="0" err="1" smtClean="0">
                <a:latin typeface="Bahnschrift Light Condensed" pitchFamily="34" charset="0"/>
                <a:sym typeface="Wingdings" pitchFamily="2" charset="2"/>
              </a:rPr>
              <a:t>socjoterapeuta</a:t>
            </a:r>
            <a:r>
              <a:rPr lang="pl-PL" sz="3600" b="0" dirty="0" smtClean="0">
                <a:latin typeface="Bahnschrift Light Condensed" pitchFamily="34" charset="0"/>
                <a:sym typeface="Wingdings" pitchFamily="2" charset="2"/>
              </a:rPr>
              <a:t>, trener dziecięcy I stopnia.</a:t>
            </a:r>
            <a:br>
              <a:rPr lang="pl-PL" sz="3600" b="0" dirty="0" smtClean="0">
                <a:latin typeface="Bahnschrift Light Condensed" pitchFamily="34" charset="0"/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55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332656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Co działa toksycznie na układ nerwowy?</a:t>
            </a:r>
          </a:p>
          <a:p>
            <a:r>
              <a:rPr lang="pl-PL" sz="3200" dirty="0" smtClean="0"/>
              <a:t>Cukier to nie jedyny winowajca nadpobudliwości dzieci. Bardzo niebezpieczne są również barwniki, dodatki do żywności i konserwanty.</a:t>
            </a:r>
          </a:p>
          <a:p>
            <a:endParaRPr lang="pl-PL" sz="3200" dirty="0" smtClean="0"/>
          </a:p>
          <a:p>
            <a:endParaRPr lang="pl-PL" dirty="0"/>
          </a:p>
        </p:txBody>
      </p:sp>
      <p:pic>
        <p:nvPicPr>
          <p:cNvPr id="1026" name="Picture 2" descr="C:\Users\ACER\Desktop\cuki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428206"/>
            <a:ext cx="6462713" cy="30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rgbClr val="7030A0"/>
                </a:solidFill>
              </a:rPr>
              <a:t> </a:t>
            </a:r>
            <a:r>
              <a:rPr lang="pl-PL" sz="3600" b="1" dirty="0" smtClean="0">
                <a:solidFill>
                  <a:srgbClr val="7030A0"/>
                </a:solidFill>
              </a:rPr>
              <a:t>Cukier działa jak narkotyk.</a:t>
            </a:r>
          </a:p>
          <a:p>
            <a:endParaRPr lang="pl-PL" sz="3600" dirty="0">
              <a:solidFill>
                <a:srgbClr val="7030A0"/>
              </a:solidFill>
            </a:endParaRPr>
          </a:p>
          <a:p>
            <a:r>
              <a:rPr lang="pl-PL" sz="3200" dirty="0" smtClean="0"/>
              <a:t>Szczególnie groźny jest cukier i syrop glukozowo-</a:t>
            </a:r>
            <a:r>
              <a:rPr lang="pl-PL" sz="3200" dirty="0" err="1" smtClean="0"/>
              <a:t>fruktozowy</a:t>
            </a:r>
            <a:r>
              <a:rPr lang="pl-PL" sz="3200" dirty="0" smtClean="0"/>
              <a:t>. Spożycie ich powoduje duże </a:t>
            </a:r>
            <a:r>
              <a:rPr lang="pl-PL" sz="3200" dirty="0" smtClean="0">
                <a:solidFill>
                  <a:srgbClr val="FF0000"/>
                </a:solidFill>
              </a:rPr>
              <a:t>wahania insuliny we krwi</a:t>
            </a:r>
            <a:r>
              <a:rPr lang="pl-PL" sz="3200" dirty="0" smtClean="0"/>
              <a:t>, co z kolei </a:t>
            </a:r>
            <a:r>
              <a:rPr lang="pl-PL" sz="3200" dirty="0" smtClean="0">
                <a:solidFill>
                  <a:srgbClr val="FF0000"/>
                </a:solidFill>
              </a:rPr>
              <a:t>prowadzi do nadpobudliwości</a:t>
            </a:r>
            <a:r>
              <a:rPr lang="pl-PL" sz="3200" dirty="0" smtClean="0"/>
              <a:t>, </a:t>
            </a:r>
            <a:r>
              <a:rPr lang="pl-PL" sz="3200" dirty="0" smtClean="0">
                <a:solidFill>
                  <a:srgbClr val="FF0000"/>
                </a:solidFill>
              </a:rPr>
              <a:t>rozdrażnienia, rodzi problemy z koncentracją.</a:t>
            </a:r>
            <a:r>
              <a:rPr lang="pl-PL" sz="3200" dirty="0" smtClean="0"/>
              <a:t> Może wywoływać również </a:t>
            </a:r>
            <a:r>
              <a:rPr lang="pl-PL" sz="3200" dirty="0" smtClean="0">
                <a:solidFill>
                  <a:srgbClr val="FF0000"/>
                </a:solidFill>
              </a:rPr>
              <a:t>senność. </a:t>
            </a:r>
            <a:r>
              <a:rPr lang="pl-PL" sz="3200" dirty="0" smtClean="0"/>
              <a:t>Cukier podnosi bowiem poziom neuroprzekaźników: dopaminy, serotoniny, noradrenaliny i adrenaliny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652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0546-ile-kostek-cukru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538"/>
            <a:ext cx="8064896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cukier-w-napojach-dla-dzie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5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Dieta dziecka powinna być wolna od żywności przetworzonej.</a:t>
            </a:r>
          </a:p>
          <a:p>
            <a:r>
              <a:rPr lang="pl-PL" sz="2800" dirty="0" smtClean="0"/>
              <a:t>Obecne w niej składniki działają niekorzystnie na układ nerwowy, niektóre z nich dodatkowo wykazują działanie pobudzające.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Nadpobudliwość mogą wywoływać syntetyczne barwniki,</a:t>
            </a:r>
          </a:p>
          <a:p>
            <a:r>
              <a:rPr lang="pl-PL" sz="2800" dirty="0" smtClean="0"/>
              <a:t>np. </a:t>
            </a:r>
            <a:r>
              <a:rPr lang="pl-PL" sz="2800" dirty="0" err="1" smtClean="0"/>
              <a:t>tetrazyna</a:t>
            </a:r>
            <a:r>
              <a:rPr lang="pl-PL" sz="2800" dirty="0" smtClean="0"/>
              <a:t> (</a:t>
            </a:r>
            <a:r>
              <a:rPr lang="pl-PL" sz="2800" dirty="0" smtClean="0">
                <a:solidFill>
                  <a:srgbClr val="FF0000"/>
                </a:solidFill>
              </a:rPr>
              <a:t>E102,</a:t>
            </a:r>
            <a:r>
              <a:rPr lang="pl-PL" sz="2800" dirty="0" smtClean="0"/>
              <a:t> dodawana do oranżady), żółcień pomarańczowa (</a:t>
            </a:r>
            <a:r>
              <a:rPr lang="pl-PL" sz="2800" dirty="0" smtClean="0">
                <a:solidFill>
                  <a:srgbClr val="FF0000"/>
                </a:solidFill>
              </a:rPr>
              <a:t>E110,</a:t>
            </a:r>
            <a:r>
              <a:rPr lang="pl-PL" sz="2800" dirty="0" smtClean="0"/>
              <a:t> znaleźć ją można w gumach do żucia, galaretkach, żelkach), </a:t>
            </a:r>
            <a:r>
              <a:rPr lang="pl-PL" sz="2800" dirty="0" err="1" smtClean="0"/>
              <a:t>azorubina</a:t>
            </a:r>
            <a:r>
              <a:rPr lang="pl-PL" sz="2800" dirty="0" smtClean="0"/>
              <a:t> (</a:t>
            </a:r>
            <a:r>
              <a:rPr lang="pl-PL" sz="2800" dirty="0" smtClean="0">
                <a:solidFill>
                  <a:srgbClr val="FF0000"/>
                </a:solidFill>
              </a:rPr>
              <a:t>E122</a:t>
            </a:r>
            <a:r>
              <a:rPr lang="pl-PL" sz="2800" dirty="0" smtClean="0"/>
              <a:t>, czerwony barwnik obecny w deserach).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755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87849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Uczeni badali również </a:t>
            </a:r>
            <a:r>
              <a:rPr lang="pl-PL" sz="2800" dirty="0" smtClean="0">
                <a:solidFill>
                  <a:srgbClr val="FF0000"/>
                </a:solidFill>
              </a:rPr>
              <a:t>wpływ konserwantów dodawanych do żywności na zdrowie i rozwój dziecka.</a:t>
            </a:r>
          </a:p>
          <a:p>
            <a:r>
              <a:rPr lang="pl-PL" sz="2400" dirty="0" smtClean="0"/>
              <a:t>Wyniki obserwacji były jednoznaczne: benzoesan sodu (E211), siarczyny (od E220 do E228) i glutaminian sodu (E261) mogą przyczynić się do rozwoju </a:t>
            </a:r>
            <a:r>
              <a:rPr lang="pl-PL" sz="2400" dirty="0" smtClean="0">
                <a:solidFill>
                  <a:srgbClr val="FF0000"/>
                </a:solidFill>
              </a:rPr>
              <a:t>nadczynności psychoruchowej, impulsywności</a:t>
            </a:r>
            <a:r>
              <a:rPr lang="pl-PL" sz="2400" dirty="0" smtClean="0"/>
              <a:t>. </a:t>
            </a:r>
          </a:p>
          <a:p>
            <a:r>
              <a:rPr lang="pl-PL" sz="2800" dirty="0" smtClean="0"/>
              <a:t>Ich nadmiar w diecie powoduje ponadto </a:t>
            </a:r>
            <a:r>
              <a:rPr lang="pl-PL" sz="2800" dirty="0" smtClean="0">
                <a:solidFill>
                  <a:srgbClr val="FF0000"/>
                </a:solidFill>
              </a:rPr>
              <a:t>problemy z koncentracją i uczeniem się.</a:t>
            </a:r>
          </a:p>
          <a:p>
            <a:endParaRPr lang="pl-PL" dirty="0"/>
          </a:p>
        </p:txBody>
      </p:sp>
      <p:pic>
        <p:nvPicPr>
          <p:cNvPr id="5122" name="Picture 2" descr="C:\Users\AC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7"/>
            <a:ext cx="76328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23771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Problemy z zachowaniem wynikać mogą również z niedoborów składników mineralnych, zwłaszcza żelaza i cynku. </a:t>
            </a:r>
          </a:p>
          <a:p>
            <a:r>
              <a:rPr lang="pl-PL" sz="2800" dirty="0" smtClean="0"/>
              <a:t>Można je uzupełnić, rozszerzając dietę dziecka o orzechy, zboża, ryby i nasiona roślin strączkowych.</a:t>
            </a:r>
          </a:p>
          <a:p>
            <a:endParaRPr lang="pl-PL" sz="2800" dirty="0"/>
          </a:p>
        </p:txBody>
      </p:sp>
      <p:pic>
        <p:nvPicPr>
          <p:cNvPr id="6147" name="Picture 3" descr="C:\Users\ACER\Desktop\Kwasy omeg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0928"/>
            <a:ext cx="80010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2548</TotalTime>
  <Words>1150</Words>
  <Application>Microsoft Office PowerPoint</Application>
  <PresentationFormat>Pokaz na ekranie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  Karina Kołdra psycholog szkolny, socjoterapeuta, trener dziecięcy I stopnia.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Admin</cp:lastModifiedBy>
  <cp:revision>46</cp:revision>
  <dcterms:created xsi:type="dcterms:W3CDTF">2019-11-10T17:17:35Z</dcterms:created>
  <dcterms:modified xsi:type="dcterms:W3CDTF">2021-02-22T14:33:34Z</dcterms:modified>
</cp:coreProperties>
</file>