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2" r:id="rId13"/>
    <p:sldId id="259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D6E6D-A0AB-47EF-A30B-644779628E03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E0CD-E537-4665-BD3D-548A63E4029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E0CD-E537-4665-BD3D-548A63E4029A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528D-68CA-457B-9ED9-B75A9C9D3F5E}" type="datetimeFigureOut">
              <a:rPr lang="pl-PL" smtClean="0"/>
              <a:t>2023-02-23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5B97-7C0E-4453-9914-450D55186E1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7772400" cy="1470025"/>
          </a:xfrm>
        </p:spPr>
        <p:txBody>
          <a:bodyPr>
            <a:normAutofit/>
          </a:bodyPr>
          <a:lstStyle/>
          <a:p>
            <a:r>
              <a:rPr lang="pl-PL" sz="8000" dirty="0" smtClean="0">
                <a:solidFill>
                  <a:srgbClr val="006C31"/>
                </a:solidFill>
                <a:latin typeface="Cooper Black" pitchFamily="18" charset="0"/>
              </a:rPr>
              <a:t>Portugalia</a:t>
            </a:r>
            <a:endParaRPr lang="pl-PL" sz="8000" dirty="0">
              <a:solidFill>
                <a:srgbClr val="006C31"/>
              </a:solidFill>
              <a:latin typeface="Cooper Black" pitchFamily="18" charset="0"/>
            </a:endParaRPr>
          </a:p>
        </p:txBody>
      </p:sp>
      <p:sp>
        <p:nvSpPr>
          <p:cNvPr id="11266" name="AutoShape 2" descr="Portugalia na wakacje, czyli wspaniały wypoczynek nad brzegiem oceanu - 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68" name="AutoShape 4" descr="https://media.albatros.pl/18fd1002-b8e9-44c5-ab42-3335e3f0c638/portugalia/W1400/H4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 descr="H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31683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63072" cy="1162050"/>
          </a:xfrm>
        </p:spPr>
        <p:txBody>
          <a:bodyPr/>
          <a:lstStyle/>
          <a:p>
            <a:r>
              <a:rPr lang="pl-PL" sz="3200" dirty="0"/>
              <a:t> Madera – wyspa wiecznej wiosny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 descr="Wyspa-Madera-Portugal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435280" cy="53111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najlepsze-miasta-w-portugalii-Ev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712968" cy="548594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51520" y="18864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3200" b="1" dirty="0" err="1"/>
              <a:t>Évora</a:t>
            </a:r>
            <a:r>
              <a:rPr lang="pl-PL" sz="3200" b="1" dirty="0"/>
              <a:t> – historyczne miasto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597D078-C0DF-475F-91BE-167C4BC75B23-1024x8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9028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5536" y="60212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/>
              <a:t>Budynki </a:t>
            </a:r>
            <a:r>
              <a:rPr lang="pl-PL" b="1" i="1" dirty="0" smtClean="0"/>
              <a:t>dawnej szkoły podstawowej </a:t>
            </a:r>
            <a:r>
              <a:rPr lang="pl-PL" b="1" i="1" dirty="0"/>
              <a:t>w </a:t>
            </a:r>
            <a:r>
              <a:rPr lang="pl-PL" b="1" i="1" dirty="0" err="1" smtClean="0"/>
              <a:t>Algarve</a:t>
            </a:r>
            <a:r>
              <a:rPr lang="pl-PL" b="1" i="1" dirty="0" smtClean="0"/>
              <a:t>, </a:t>
            </a:r>
            <a:r>
              <a:rPr lang="pl-PL" b="1" i="1" dirty="0" err="1" smtClean="0"/>
              <a:t>Sagres</a:t>
            </a:r>
            <a:r>
              <a:rPr lang="pl-PL" b="1" i="1" dirty="0" smtClean="0"/>
              <a:t>. Niestety </a:t>
            </a:r>
            <a:r>
              <a:rPr lang="pl-PL" b="1" i="1" dirty="0"/>
              <a:t>obecne szkoły nie są takie piękne. Te stare budynki szkolne </a:t>
            </a:r>
            <a:r>
              <a:rPr lang="pl-PL" b="1" i="1" dirty="0" smtClean="0"/>
              <a:t>stoją </a:t>
            </a:r>
            <a:r>
              <a:rPr lang="pl-PL" b="1" i="1" dirty="0"/>
              <a:t>puste, albo służą do innych celów.</a:t>
            </a:r>
            <a:endParaRPr lang="pl-PL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600" b="1" dirty="0" smtClean="0"/>
              <a:t>Znane osobistości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100" b="1" dirty="0" smtClean="0">
                <a:solidFill>
                  <a:srgbClr val="006C31"/>
                </a:solidFill>
              </a:rPr>
              <a:t>Luis Figo</a:t>
            </a:r>
            <a:r>
              <a:rPr lang="pl-PL" sz="3100" b="1" dirty="0">
                <a:solidFill>
                  <a:srgbClr val="006C31"/>
                </a:solidFill>
              </a:rPr>
              <a:t> </a:t>
            </a:r>
            <a:r>
              <a:rPr lang="pl-PL" sz="2700" b="1" dirty="0" smtClean="0"/>
              <a:t>- </a:t>
            </a:r>
            <a:r>
              <a:rPr lang="pl-PL" sz="2700" dirty="0" smtClean="0"/>
              <a:t>jest najsłynniejszym</a:t>
            </a:r>
            <a:r>
              <a:rPr lang="pl-PL" sz="2700" dirty="0"/>
              <a:t> </a:t>
            </a:r>
            <a:r>
              <a:rPr lang="pl-PL" sz="2700" dirty="0" smtClean="0"/>
              <a:t>portugalskim </a:t>
            </a:r>
            <a:r>
              <a:rPr lang="pl-PL" sz="2700" dirty="0"/>
              <a:t>piłkarzem. Wielokrotnie był ogłaszany przez FIFA Piłkarzem Roku, został także zaliczony do najlepszej piłkarzy świata</a:t>
            </a:r>
            <a:r>
              <a:rPr lang="pl-PL" sz="2700" dirty="0" smtClean="0"/>
              <a:t>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467544" y="3861048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err="1">
                <a:solidFill>
                  <a:srgbClr val="006C31"/>
                </a:solidFill>
              </a:rPr>
              <a:t>Cristiano</a:t>
            </a:r>
            <a:r>
              <a:rPr lang="pl-PL" sz="2800" b="1" dirty="0">
                <a:solidFill>
                  <a:srgbClr val="006C31"/>
                </a:solidFill>
              </a:rPr>
              <a:t> Ronaldo </a:t>
            </a:r>
            <a:r>
              <a:rPr lang="pl-PL" sz="2400" dirty="0"/>
              <a:t>–portugalski piłkarz, grający na pozycji skrzydłowego bądź napastnika, zawodnik </a:t>
            </a:r>
            <a:r>
              <a:rPr lang="pl-PL" sz="2400" dirty="0" err="1"/>
              <a:t>Juventusie</a:t>
            </a:r>
            <a:r>
              <a:rPr lang="pl-PL" sz="2400" dirty="0"/>
              <a:t> Turyn i </a:t>
            </a:r>
            <a:r>
              <a:rPr lang="pl-PL" sz="2400" dirty="0" smtClean="0"/>
              <a:t>reprezentacji Portugalii</a:t>
            </a:r>
            <a:r>
              <a:rPr lang="pl-PL" sz="2400" dirty="0"/>
              <a:t>.</a:t>
            </a:r>
          </a:p>
        </p:txBody>
      </p:sp>
      <p:sp>
        <p:nvSpPr>
          <p:cNvPr id="18434" name="AutoShape 2" descr="Luis Figo: w Realu nawet Cristiano nie jest niezastąpiony - Przegląd  Spor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igo-w-realu-nawet-cristiano-nie-jest-niezastapi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098578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3600" b="1" dirty="0" smtClean="0"/>
              <a:t>Ciekawostki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b="1" dirty="0" smtClean="0">
                <a:solidFill>
                  <a:srgbClr val="FF0000"/>
                </a:solidFill>
              </a:rPr>
              <a:t>Portugalia </a:t>
            </a:r>
            <a:r>
              <a:rPr lang="pl-PL" sz="2700" b="1" dirty="0">
                <a:solidFill>
                  <a:srgbClr val="FF0000"/>
                </a:solidFill>
              </a:rPr>
              <a:t>należy do czołowych producentów wina, oliwek oraz korka, co daje odpowiednio 8%, 5% i 50% produkcji światowej. 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3100" b="1" dirty="0">
                <a:solidFill>
                  <a:srgbClr val="006C31"/>
                </a:solidFill>
              </a:rPr>
              <a:t>Warto zapamiętać, iż podanie ręki na przywitanie jest w Portugalii gestem zarezerwowanym dla mężczyzn. </a:t>
            </a:r>
            <a:r>
              <a:rPr lang="pl-PL" sz="3100" b="1" dirty="0" smtClean="0">
                <a:solidFill>
                  <a:srgbClr val="006C31"/>
                </a:solidFill>
              </a:rPr>
              <a:t/>
            </a:r>
            <a:br>
              <a:rPr lang="pl-PL" sz="3100" b="1" dirty="0" smtClean="0">
                <a:solidFill>
                  <a:srgbClr val="006C31"/>
                </a:solidFill>
              </a:rPr>
            </a:br>
            <a:r>
              <a:rPr lang="pl-PL" sz="3100" b="1" dirty="0">
                <a:solidFill>
                  <a:srgbClr val="006C31"/>
                </a:solidFill>
              </a:rPr>
              <a:t/>
            </a:r>
            <a:br>
              <a:rPr lang="pl-PL" sz="3100" b="1" dirty="0">
                <a:solidFill>
                  <a:srgbClr val="006C31"/>
                </a:solidFill>
              </a:rPr>
            </a:br>
            <a:r>
              <a:rPr lang="pl-PL" sz="3100" b="1" dirty="0" smtClean="0">
                <a:solidFill>
                  <a:srgbClr val="006C31"/>
                </a:solidFill>
              </a:rPr>
              <a:t>Kobiety </a:t>
            </a:r>
            <a:r>
              <a:rPr lang="pl-PL" sz="3100" b="1" dirty="0">
                <a:solidFill>
                  <a:srgbClr val="006C31"/>
                </a:solidFill>
              </a:rPr>
              <a:t>i dzieci witają się dwukrotnym pocałunkiem</a:t>
            </a:r>
            <a:r>
              <a:rPr lang="pl-PL" sz="3100" b="1" dirty="0" smtClean="0">
                <a:solidFill>
                  <a:srgbClr val="006C31"/>
                </a:solidFill>
              </a:rPr>
              <a:t>.</a:t>
            </a:r>
            <a:br>
              <a:rPr lang="pl-PL" sz="3100" b="1" dirty="0" smtClean="0">
                <a:solidFill>
                  <a:srgbClr val="006C31"/>
                </a:solidFill>
              </a:rPr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https://www.youtube.com/watch?v=M1VWJSQUCy8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lsa-1024x6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4527"/>
            <a:ext cx="9144000" cy="58489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4338" name="AutoShape 2" descr="https://media.albatros.pl/b6d8555e-0dda-4f9b-8965-74fd5f3c863f/mapa-portugalii/W1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 descr="W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rtugali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2227" y="0"/>
            <a:ext cx="94562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563888" y="0"/>
            <a:ext cx="5111750" cy="5853113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 </a:t>
            </a:r>
          </a:p>
          <a:p>
            <a:pPr>
              <a:buNone/>
            </a:pPr>
            <a:r>
              <a:rPr lang="pl-PL" sz="3600" b="1" dirty="0" smtClean="0"/>
              <a:t>Flaga Portugalii </a:t>
            </a:r>
            <a:endParaRPr lang="pl-PL" sz="36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008313" cy="5001419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Obowiązująca od 1911 roku flaga Portugalii jest prostokątem podzielonym na dwie części.               Zielony pas zajmuje 1/3 jej powierzchni, a czerwony 2/3.                                                W punkcie łączenia kolorów umieszczono herb kraju. Barwy mają znaczenie symboliczne: 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006C31"/>
                </a:solidFill>
              </a:rPr>
              <a:t>zieleń reprezentuje nadzieję, 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FF0000"/>
                </a:solidFill>
              </a:rPr>
              <a:t>czerwień – krew narodowych bohaterów.</a:t>
            </a:r>
          </a:p>
          <a:p>
            <a:endParaRPr lang="pl-PL" sz="2000" dirty="0"/>
          </a:p>
        </p:txBody>
      </p:sp>
      <p:sp>
        <p:nvSpPr>
          <p:cNvPr id="17410" name="AutoShape 2" descr="upload.wikimedia.org/wikipedia/commons/5/5c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2" name="AutoShape 4" descr="Flaga Portugal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 descr="Flag_of_Portuga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348880"/>
            <a:ext cx="5040560" cy="33582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02832" cy="4691063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STOLICĄ PORTUGALII JEST </a:t>
            </a:r>
          </a:p>
          <a:p>
            <a:r>
              <a:rPr lang="pl-PL" sz="6000" b="1" u="sng" dirty="0" smtClean="0">
                <a:solidFill>
                  <a:srgbClr val="FF0000"/>
                </a:solidFill>
              </a:rPr>
              <a:t>LIZBONA</a:t>
            </a:r>
            <a:endParaRPr lang="pl-PL" sz="6000" b="1" u="sng" dirty="0">
              <a:solidFill>
                <a:srgbClr val="FF0000"/>
              </a:solidFill>
            </a:endParaRPr>
          </a:p>
        </p:txBody>
      </p:sp>
      <p:pic>
        <p:nvPicPr>
          <p:cNvPr id="7" name="Symbol zastępczy zawartości 6" descr="pobr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76672"/>
            <a:ext cx="3929280" cy="59046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Lizbona-stolica-portugalii-zabyt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25744"/>
            <a:ext cx="7920880" cy="5448331"/>
          </a:xfrm>
        </p:spPr>
      </p:pic>
      <p:sp>
        <p:nvSpPr>
          <p:cNvPr id="6" name="pole tekstowe 5"/>
          <p:cNvSpPr txBox="1"/>
          <p:nvPr/>
        </p:nvSpPr>
        <p:spPr>
          <a:xfrm>
            <a:off x="0" y="40466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Lizbona – słoneczna stolica</a:t>
            </a:r>
            <a:endParaRPr lang="pl-PL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body" sz="half" idx="2"/>
          </p:nvPr>
        </p:nvSpPr>
        <p:spPr>
          <a:xfrm>
            <a:off x="1187624" y="980728"/>
            <a:ext cx="6779096" cy="4691063"/>
          </a:xfrm>
        </p:spPr>
        <p:txBody>
          <a:bodyPr/>
          <a:lstStyle/>
          <a:p>
            <a:pPr algn="ctr"/>
            <a:r>
              <a:rPr lang="pl-PL" sz="5400" b="1" dirty="0"/>
              <a:t>WALUTA </a:t>
            </a:r>
            <a:endParaRPr lang="pl-PL" sz="5400" b="1" dirty="0" smtClean="0"/>
          </a:p>
          <a:p>
            <a:pPr algn="ctr"/>
            <a:endParaRPr lang="pl-PL" sz="3200" b="1" dirty="0" smtClean="0"/>
          </a:p>
          <a:p>
            <a:pPr algn="ctr"/>
            <a:endParaRPr lang="pl-PL" sz="3200" b="1" dirty="0" smtClean="0"/>
          </a:p>
          <a:p>
            <a:pPr>
              <a:buFont typeface="Arial" pitchFamily="34" charset="0"/>
              <a:buChar char="•"/>
            </a:pPr>
            <a:r>
              <a:rPr lang="pl-PL" sz="3200" b="1" dirty="0" smtClean="0"/>
              <a:t> Od </a:t>
            </a:r>
            <a:r>
              <a:rPr lang="pl-PL" sz="3200" b="1" dirty="0"/>
              <a:t>1999 walutą jest Euro, które w </a:t>
            </a:r>
            <a:r>
              <a:rPr lang="pl-PL" sz="3200" b="1" dirty="0" smtClean="0"/>
              <a:t>2002r.</a:t>
            </a:r>
            <a:r>
              <a:rPr lang="pl-PL" sz="3200" dirty="0"/>
              <a:t> </a:t>
            </a:r>
            <a:r>
              <a:rPr lang="pl-PL" sz="3200" dirty="0" smtClean="0"/>
              <a:t>całkowicie </a:t>
            </a:r>
            <a:r>
              <a:rPr lang="pl-PL" sz="3200" dirty="0"/>
              <a:t>zastąpiło </a:t>
            </a:r>
            <a:r>
              <a:rPr lang="pl-PL" sz="3200" u="sng" dirty="0"/>
              <a:t>escudo</a:t>
            </a:r>
            <a:r>
              <a:rPr lang="pl-PL" sz="3200" dirty="0"/>
              <a:t> czyli starą walutę Portugalii.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4896544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Miejsca, które warto zobaczyć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2530624" cy="4226148"/>
          </a:xfrm>
        </p:spPr>
        <p:txBody>
          <a:bodyPr>
            <a:noAutofit/>
          </a:bodyPr>
          <a:lstStyle/>
          <a:p>
            <a:r>
              <a:rPr lang="pl-PL" sz="1800" dirty="0" smtClean="0"/>
              <a:t>Piękne plaże, gwarantowana pogoda, pyszne jedzenie, zabytki rozsiane w nadbrzeżnych miasteczkach, a do tego znakomite widoki – wybrzeże </a:t>
            </a:r>
            <a:r>
              <a:rPr lang="pl-PL" sz="1800" dirty="0" err="1" smtClean="0"/>
              <a:t>Algavre</a:t>
            </a:r>
            <a:r>
              <a:rPr lang="pl-PL" sz="1800" dirty="0" smtClean="0"/>
              <a:t> to turystyczny raj. To tutaj znajduje się słynna </a:t>
            </a:r>
            <a:r>
              <a:rPr lang="pl-PL" sz="2400" b="1" dirty="0" smtClean="0"/>
              <a:t>Praia da </a:t>
            </a:r>
            <a:r>
              <a:rPr lang="pl-PL" sz="2400" b="1" dirty="0" err="1" smtClean="0"/>
              <a:t>Marinha</a:t>
            </a:r>
            <a:r>
              <a:rPr lang="pl-PL" sz="1800" dirty="0" smtClean="0"/>
              <a:t>, uchodząca za jedną z najpiękniejszych plaż na świecie</a:t>
            </a:r>
            <a:endParaRPr lang="pl-PL" sz="1800" dirty="0"/>
          </a:p>
        </p:txBody>
      </p:sp>
      <p:pic>
        <p:nvPicPr>
          <p:cNvPr id="9" name="Symbol zastępczy zawartości 8" descr="praia-da-marin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5807964" cy="38884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rto-najpiekniejsze-miejsca-w-portugal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346067" cy="525493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3528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3200" b="1" dirty="0"/>
              <a:t>Porto – wielokulturowe miasto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</TotalTime>
  <Words>188</Words>
  <Application>Microsoft Office PowerPoint</Application>
  <PresentationFormat>Pokaz na ekranie (4:3)</PresentationFormat>
  <Paragraphs>23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Portugalia</vt:lpstr>
      <vt:lpstr>Slajd 2</vt:lpstr>
      <vt:lpstr>Slajd 3</vt:lpstr>
      <vt:lpstr>Slajd 4</vt:lpstr>
      <vt:lpstr>Slajd 5</vt:lpstr>
      <vt:lpstr>Slajd 6</vt:lpstr>
      <vt:lpstr>Slajd 7</vt:lpstr>
      <vt:lpstr>Miejsca, które warto zobaczyć:</vt:lpstr>
      <vt:lpstr>Slajd 9</vt:lpstr>
      <vt:lpstr> Madera – wyspa wiecznej wiosny </vt:lpstr>
      <vt:lpstr>Slajd 11</vt:lpstr>
      <vt:lpstr>Slajd 12</vt:lpstr>
      <vt:lpstr>       Znane osobistości   Luis Figo - jest najsłynniejszym portugalskim piłkarzem. Wielokrotnie był ogłaszany przez FIFA Piłkarzem Roku, został także zaliczony do najlepszej piłkarzy świata.   </vt:lpstr>
      <vt:lpstr>Slajd 14</vt:lpstr>
      <vt:lpstr>    Ciekawostki   Portugalia należy do czołowych producentów wina, oliwek oraz korka, co daje odpowiednio 8%, 5% i 50% produkcji światowej.   Warto zapamiętać, iż podanie ręki na przywitanie jest w Portugalii gestem zarezerwowanym dla mężczyzn.   Kobiety i dzieci witają się dwukrotnym pocałunkiem.  https://www.youtube.com/watch?v=M1VWJSQUCy8    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Portugalia</dc:title>
  <dc:creator>Paweł Augustowski</dc:creator>
  <cp:lastModifiedBy>Paweł Augustowski</cp:lastModifiedBy>
  <cp:revision>70</cp:revision>
  <dcterms:created xsi:type="dcterms:W3CDTF">2023-02-23T22:47:37Z</dcterms:created>
  <dcterms:modified xsi:type="dcterms:W3CDTF">2023-02-26T21:29:35Z</dcterms:modified>
</cp:coreProperties>
</file>