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59" r:id="rId6"/>
    <p:sldId id="260" r:id="rId7"/>
    <p:sldId id="261" r:id="rId8"/>
    <p:sldId id="271" r:id="rId9"/>
    <p:sldId id="262" r:id="rId10"/>
    <p:sldId id="263" r:id="rId11"/>
    <p:sldId id="264" r:id="rId12"/>
    <p:sldId id="265" r:id="rId13"/>
    <p:sldId id="266" r:id="rId14"/>
    <p:sldId id="267" r:id="rId15"/>
    <p:sldId id="269"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776FE0-7054-4162-B397-41D3D95B0E41}" v="255" dt="2021-03-30T06:35:22.3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29.03.2021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29.03.2021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29.03.2021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29.03.2021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29.03.2021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29.03.2021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29.03.2021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29.03.2021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29.03.2021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29.03.2021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29.03.2021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29.03.2021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a:extLst>
              <a:ext uri="{FF2B5EF4-FFF2-40B4-BE49-F238E27FC236}">
                <a16:creationId xmlns:a16="http://schemas.microsoft.com/office/drawing/2014/main" id="{F4D4ABFB-5D5B-4708-98F6-4F2353E4329C}"/>
              </a:ext>
            </a:extLst>
          </p:cNvPr>
          <p:cNvPicPr>
            <a:picLocks noChangeAspect="1"/>
          </p:cNvPicPr>
          <p:nvPr/>
        </p:nvPicPr>
        <p:blipFill rotWithShape="1">
          <a:blip r:embed="rId2">
            <a:alphaModFix amt="50000"/>
          </a:blip>
          <a:srcRect l="16889" r="1" b="1"/>
          <a:stretch/>
        </p:blipFill>
        <p:spPr>
          <a:xfrm>
            <a:off x="20" y="1"/>
            <a:ext cx="12191980" cy="6857999"/>
          </a:xfrm>
          <a:prstGeom prst="rect">
            <a:avLst/>
          </a:prstGeom>
        </p:spPr>
      </p:pic>
      <p:sp>
        <p:nvSpPr>
          <p:cNvPr id="2" name="Tytuł 1"/>
          <p:cNvSpPr>
            <a:spLocks noGrp="1"/>
          </p:cNvSpPr>
          <p:nvPr>
            <p:ph type="ctrTitle"/>
          </p:nvPr>
        </p:nvSpPr>
        <p:spPr>
          <a:xfrm>
            <a:off x="1524000" y="1122362"/>
            <a:ext cx="9144000" cy="2900518"/>
          </a:xfrm>
        </p:spPr>
        <p:txBody>
          <a:bodyPr>
            <a:normAutofit/>
          </a:bodyPr>
          <a:lstStyle/>
          <a:p>
            <a:r>
              <a:rPr lang="pl-PL" dirty="0">
                <a:ea typeface="+mj-lt"/>
                <a:cs typeface="+mj-lt"/>
              </a:rPr>
              <a:t>Wpływ aktywności fizycznej na nasze zdrowie</a:t>
            </a:r>
            <a:endParaRPr lang="pl-PL" dirty="0"/>
          </a:p>
        </p:txBody>
      </p:sp>
      <p:sp>
        <p:nvSpPr>
          <p:cNvPr id="3" name="Podtytuł 2"/>
          <p:cNvSpPr>
            <a:spLocks noGrp="1"/>
          </p:cNvSpPr>
          <p:nvPr>
            <p:ph type="subTitle" idx="1"/>
          </p:nvPr>
        </p:nvSpPr>
        <p:spPr>
          <a:xfrm>
            <a:off x="1524000" y="4159404"/>
            <a:ext cx="9144000" cy="1098395"/>
          </a:xfrm>
        </p:spPr>
        <p:txBody>
          <a:bodyPr vert="horz" lIns="91440" tIns="45720" rIns="91440" bIns="45720" rtlCol="0" anchor="t">
            <a:normAutofit/>
          </a:bodyPr>
          <a:lstStyle/>
          <a:p>
            <a:r>
              <a:rPr lang="pl-PL" dirty="0">
                <a:solidFill>
                  <a:srgbClr val="FFFFFF"/>
                </a:solidFill>
                <a:cs typeface="Calibri"/>
              </a:rPr>
              <a:t>Wykonał: Mateusz Miazga</a:t>
            </a:r>
            <a:endParaRPr lang="pl-PL" dirty="0">
              <a:solidFill>
                <a:srgbClr val="FFFFFF"/>
              </a:solidFill>
            </a:endParaRPr>
          </a:p>
        </p:txBody>
      </p:sp>
    </p:spTree>
    <p:extLst>
      <p:ext uri="{BB962C8B-B14F-4D97-AF65-F5344CB8AC3E}">
        <p14:creationId xmlns:p14="http://schemas.microsoft.com/office/powerpoint/2010/main" val="650317164"/>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655320" y="365125"/>
            <a:ext cx="5120114" cy="1692794"/>
          </a:xfrm>
        </p:spPr>
        <p:txBody>
          <a:bodyPr>
            <a:normAutofit/>
          </a:bodyPr>
          <a:lstStyle/>
          <a:p>
            <a:endParaRPr lang="pl-PL"/>
          </a:p>
        </p:txBody>
      </p:sp>
      <p:cxnSp>
        <p:nvCxnSpPr>
          <p:cNvPr id="9" name="Straight Arrow Connector 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655321" y="2575034"/>
            <a:ext cx="5120113" cy="3462228"/>
          </a:xfrm>
        </p:spPr>
        <p:txBody>
          <a:bodyPr vert="horz" lIns="91440" tIns="45720" rIns="91440" bIns="45720" rtlCol="0">
            <a:normAutofit/>
          </a:bodyPr>
          <a:lstStyle/>
          <a:p>
            <a:r>
              <a:rPr lang="pl-PL" sz="1800">
                <a:ea typeface="+mn-lt"/>
                <a:cs typeface="+mn-lt"/>
              </a:rPr>
              <a:t>Część osób decyduje się na podjęcie aktywności fizycznej jedynie ze względu na możliwość przyśpieszenia procesu odchudzania. Nie każdy jednak wie, jak ćwiczyć i ile czasu przeznaczyć na trening, by uzyskać zadowalające efekty. Jeśli naszym celem jest redukcja nagromadzonych zasobów tkanki tłuszczowej, musimy pamiętać, że organizm nie od razu zaczyna „zużywać” zmagazynowaną energię w postaci tłuszczu.</a:t>
            </a:r>
            <a:endParaRPr lang="pl-PL" sz="1800"/>
          </a:p>
        </p:txBody>
      </p:sp>
      <p:pic>
        <p:nvPicPr>
          <p:cNvPr id="4" name="Obraz 4" descr="Obraz zawierający droga, osoba&#10;&#10;Opis wygenerowany automatycznie">
            <a:extLst>
              <a:ext uri="{FF2B5EF4-FFF2-40B4-BE49-F238E27FC236}">
                <a16:creationId xmlns:a16="http://schemas.microsoft.com/office/drawing/2014/main" id="{1F425DCB-5858-4C98-ABA7-55F43010D5E5}"/>
              </a:ext>
            </a:extLst>
          </p:cNvPr>
          <p:cNvPicPr>
            <a:picLocks noChangeAspect="1"/>
          </p:cNvPicPr>
          <p:nvPr/>
        </p:nvPicPr>
        <p:blipFill rotWithShape="1">
          <a:blip r:embed="rId2"/>
          <a:srcRect l="15224" r="15734"/>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181973259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655320" y="365125"/>
            <a:ext cx="5120114" cy="1692794"/>
          </a:xfrm>
        </p:spPr>
        <p:txBody>
          <a:bodyPr>
            <a:normAutofit/>
          </a:bodyPr>
          <a:lstStyle/>
          <a:p>
            <a:endParaRPr lang="pl-PL"/>
          </a:p>
        </p:txBody>
      </p:sp>
      <p:cxnSp>
        <p:nvCxnSpPr>
          <p:cNvPr id="9" name="Straight Arrow Connector 8">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655321" y="2575034"/>
            <a:ext cx="5120113" cy="3462228"/>
          </a:xfrm>
        </p:spPr>
        <p:txBody>
          <a:bodyPr vert="horz" lIns="91440" tIns="45720" rIns="91440" bIns="45720" rtlCol="0">
            <a:normAutofit/>
          </a:bodyPr>
          <a:lstStyle/>
          <a:p>
            <a:r>
              <a:rPr lang="pl-PL" sz="1800">
                <a:ea typeface="+mn-lt"/>
                <a:cs typeface="+mn-lt"/>
              </a:rPr>
              <a:t>Na pierwszy ogień „idą” zapasy glikogenu. Po okresie kwadransa mięśnie zaczynają zużywać glukozę i wolne kwasy tłuszczowe krążące po krwiobiegu. Dopiero w momencie wydłużenia treningu do 30–45 minut organizm zaczyna spalać tkankę tłuszczową. Po tym okresie aż 50 proc. energii uzyskiwane jest w procesie lipolizy, czyli zużywania (spalania) tłuszczów. Istotne jest to, aby wysiłek miał charakter umiarkowany.</a:t>
            </a:r>
            <a:endParaRPr lang="pl-PL" sz="1800"/>
          </a:p>
        </p:txBody>
      </p:sp>
      <p:pic>
        <p:nvPicPr>
          <p:cNvPr id="4" name="Obraz 4" descr="Obraz zawierający droga, osoba&#10;&#10;Opis wygenerowany automatycznie">
            <a:extLst>
              <a:ext uri="{FF2B5EF4-FFF2-40B4-BE49-F238E27FC236}">
                <a16:creationId xmlns:a16="http://schemas.microsoft.com/office/drawing/2014/main" id="{8D3B0F3A-9264-4F3D-8AFC-33A5747FB88D}"/>
              </a:ext>
            </a:extLst>
          </p:cNvPr>
          <p:cNvPicPr>
            <a:picLocks noChangeAspect="1"/>
          </p:cNvPicPr>
          <p:nvPr/>
        </p:nvPicPr>
        <p:blipFill rotWithShape="1">
          <a:blip r:embed="rId2"/>
          <a:srcRect l="15224" r="15734"/>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382863474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5" descr="Obraz zawierający rower&#10;&#10;Opis wygenerowany automatycznie">
            <a:extLst>
              <a:ext uri="{FF2B5EF4-FFF2-40B4-BE49-F238E27FC236}">
                <a16:creationId xmlns:a16="http://schemas.microsoft.com/office/drawing/2014/main" id="{A7C6EA71-8EB9-470D-B2E0-401B9E3BB844}"/>
              </a:ext>
            </a:extLst>
          </p:cNvPr>
          <p:cNvPicPr>
            <a:picLocks noChangeAspect="1"/>
          </p:cNvPicPr>
          <p:nvPr/>
        </p:nvPicPr>
        <p:blipFill rotWithShape="1">
          <a:blip r:embed="rId2"/>
          <a:srcRect t="9091" r="13818"/>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371094" y="1161288"/>
            <a:ext cx="3438144" cy="1124712"/>
          </a:xfrm>
        </p:spPr>
        <p:txBody>
          <a:bodyPr anchor="b">
            <a:normAutofit/>
          </a:bodyPr>
          <a:lstStyle/>
          <a:p>
            <a:endParaRPr lang="pl-PL" sz="2800"/>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371094" y="2718054"/>
            <a:ext cx="3438906" cy="3207258"/>
          </a:xfrm>
        </p:spPr>
        <p:txBody>
          <a:bodyPr vert="horz" lIns="91440" tIns="45720" rIns="91440" bIns="45720" rtlCol="0" anchor="t">
            <a:normAutofit/>
          </a:bodyPr>
          <a:lstStyle/>
          <a:p>
            <a:r>
              <a:rPr lang="pl-PL" sz="1700">
                <a:ea typeface="+mn-lt"/>
                <a:cs typeface="+mn-lt"/>
              </a:rPr>
              <a:t>Przykładem treningów o umiarkowanym stopniu intensywności są:</a:t>
            </a:r>
            <a:endParaRPr lang="pl-PL" sz="1700">
              <a:cs typeface="Calibri"/>
            </a:endParaRPr>
          </a:p>
          <a:p>
            <a:r>
              <a:rPr lang="pl-PL" sz="1700">
                <a:ea typeface="+mn-lt"/>
                <a:cs typeface="+mn-lt"/>
              </a:rPr>
              <a:t>marsz z prędkością 5–6 km na godzinę,</a:t>
            </a:r>
            <a:endParaRPr lang="pl-PL" sz="1700"/>
          </a:p>
          <a:p>
            <a:r>
              <a:rPr lang="pl-PL" sz="1700">
                <a:ea typeface="+mn-lt"/>
                <a:cs typeface="+mn-lt"/>
              </a:rPr>
              <a:t>jazda na rowerze z prędkością 15 km na godzinę,</a:t>
            </a:r>
            <a:endParaRPr lang="pl-PL" sz="1700"/>
          </a:p>
          <a:p>
            <a:r>
              <a:rPr lang="pl-PL" sz="1700">
                <a:ea typeface="+mn-lt"/>
                <a:cs typeface="+mn-lt"/>
              </a:rPr>
              <a:t>pływanie,</a:t>
            </a:r>
            <a:endParaRPr lang="pl-PL" sz="1700"/>
          </a:p>
          <a:p>
            <a:r>
              <a:rPr lang="pl-PL" sz="1700">
                <a:ea typeface="+mn-lt"/>
                <a:cs typeface="+mn-lt"/>
              </a:rPr>
              <a:t>taniec,</a:t>
            </a:r>
            <a:endParaRPr lang="pl-PL" sz="1700"/>
          </a:p>
          <a:p>
            <a:r>
              <a:rPr lang="pl-PL" sz="1700">
                <a:ea typeface="+mn-lt"/>
                <a:cs typeface="+mn-lt"/>
              </a:rPr>
              <a:t>zajęcia aerobiku.</a:t>
            </a:r>
            <a:endParaRPr lang="pl-PL" sz="1700"/>
          </a:p>
          <a:p>
            <a:endParaRPr lang="pl-PL" sz="1700">
              <a:cs typeface="Calibri"/>
            </a:endParaRPr>
          </a:p>
        </p:txBody>
      </p:sp>
    </p:spTree>
    <p:extLst>
      <p:ext uri="{BB962C8B-B14F-4D97-AF65-F5344CB8AC3E}">
        <p14:creationId xmlns:p14="http://schemas.microsoft.com/office/powerpoint/2010/main" val="71193334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4">
            <a:extLst>
              <a:ext uri="{FF2B5EF4-FFF2-40B4-BE49-F238E27FC236}">
                <a16:creationId xmlns:a16="http://schemas.microsoft.com/office/drawing/2014/main" id="{4AA01892-9641-4D68-8497-11E65D309FCF}"/>
              </a:ext>
            </a:extLst>
          </p:cNvPr>
          <p:cNvPicPr>
            <a:picLocks noChangeAspect="1"/>
          </p:cNvPicPr>
          <p:nvPr/>
        </p:nvPicPr>
        <p:blipFill rotWithShape="1">
          <a:blip r:embed="rId2"/>
          <a:srcRect t="10657" b="4756"/>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709448" y="1913950"/>
            <a:ext cx="4204137" cy="1342754"/>
          </a:xfrm>
        </p:spPr>
        <p:txBody>
          <a:bodyPr>
            <a:normAutofit/>
          </a:bodyPr>
          <a:lstStyle/>
          <a:p>
            <a:pPr algn="ctr"/>
            <a:endParaRPr lang="pl-PL"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525516" y="3417573"/>
            <a:ext cx="4593021" cy="2619839"/>
          </a:xfrm>
        </p:spPr>
        <p:txBody>
          <a:bodyPr vert="horz" lIns="91440" tIns="45720" rIns="91440" bIns="45720" rtlCol="0" anchor="ctr">
            <a:normAutofit/>
          </a:bodyPr>
          <a:lstStyle/>
          <a:p>
            <a:r>
              <a:rPr lang="pl-PL" sz="1800">
                <a:ea typeface="+mn-lt"/>
                <a:cs typeface="+mn-lt"/>
              </a:rPr>
              <a:t>Pamiętajmy jednak, by intensywność podejmowanych przez nas ćwiczeń nie powodowała podniesienia tętna powyżej 50–80 proc. tętna maksymalnego. Tętno maksymalne obliczamy przy wykorzystaniu następującego wzoru:</a:t>
            </a:r>
            <a:endParaRPr lang="pl-PL" sz="1800">
              <a:cs typeface="Calibri" panose="020F0502020204030204"/>
            </a:endParaRPr>
          </a:p>
          <a:p>
            <a:r>
              <a:rPr lang="pl-PL" sz="1800">
                <a:ea typeface="+mn-lt"/>
                <a:cs typeface="+mn-lt"/>
              </a:rPr>
              <a:t>Tętno maksymalne = 220 – wiek (w latach)</a:t>
            </a:r>
            <a:endParaRPr lang="pl-PL" sz="1800"/>
          </a:p>
          <a:p>
            <a:endParaRPr lang="pl-PL" sz="1800">
              <a:cs typeface="Calibri"/>
            </a:endParaRPr>
          </a:p>
        </p:txBody>
      </p:sp>
    </p:spTree>
    <p:extLst>
      <p:ext uri="{BB962C8B-B14F-4D97-AF65-F5344CB8AC3E}">
        <p14:creationId xmlns:p14="http://schemas.microsoft.com/office/powerpoint/2010/main" val="234962829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4">
            <a:extLst>
              <a:ext uri="{FF2B5EF4-FFF2-40B4-BE49-F238E27FC236}">
                <a16:creationId xmlns:a16="http://schemas.microsoft.com/office/drawing/2014/main" id="{08717781-0428-4F18-9B61-1B9D633AB05A}"/>
              </a:ext>
            </a:extLst>
          </p:cNvPr>
          <p:cNvPicPr>
            <a:picLocks noChangeAspect="1"/>
          </p:cNvPicPr>
          <p:nvPr/>
        </p:nvPicPr>
        <p:blipFill rotWithShape="1">
          <a:blip r:embed="rId2"/>
          <a:srcRect t="10657" b="4756"/>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709448" y="1913950"/>
            <a:ext cx="4204137" cy="1342754"/>
          </a:xfrm>
        </p:spPr>
        <p:txBody>
          <a:bodyPr>
            <a:normAutofit/>
          </a:bodyPr>
          <a:lstStyle/>
          <a:p>
            <a:pPr algn="ctr"/>
            <a:endParaRPr lang="pl-PL"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525516" y="3417573"/>
            <a:ext cx="4593021" cy="2619839"/>
          </a:xfrm>
        </p:spPr>
        <p:txBody>
          <a:bodyPr vert="horz" lIns="91440" tIns="45720" rIns="91440" bIns="45720" rtlCol="0" anchor="ctr">
            <a:normAutofit/>
          </a:bodyPr>
          <a:lstStyle/>
          <a:p>
            <a:r>
              <a:rPr lang="pl-PL" sz="1500">
                <a:ea typeface="+mn-lt"/>
                <a:cs typeface="+mn-lt"/>
              </a:rPr>
              <a:t>Ważne jest także, aby wybrać taki rodzaj aktywności fizycznej, który będzie nam sprawiał przyjemność i powodował, że będziemy chcieć ćwiczyć częściej i dłużej. Istotna jest też systematyczność treningów. Osoby ze stwierdzonymi schorzeniami przed podjęciem treningów powinny swoją decyzję skonsultować z lekarzem i określić, czy nie ma ku temu przeciwwskazań zdrowotnych. Nie można zapominać także o rozgrzewce przed właściwymi ćwiczeniami.</a:t>
            </a:r>
            <a:endParaRPr lang="pl-PL" sz="1500"/>
          </a:p>
        </p:txBody>
      </p:sp>
    </p:spTree>
    <p:extLst>
      <p:ext uri="{BB962C8B-B14F-4D97-AF65-F5344CB8AC3E}">
        <p14:creationId xmlns:p14="http://schemas.microsoft.com/office/powerpoint/2010/main" val="407665554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4">
            <a:extLst>
              <a:ext uri="{FF2B5EF4-FFF2-40B4-BE49-F238E27FC236}">
                <a16:creationId xmlns:a16="http://schemas.microsoft.com/office/drawing/2014/main" id="{A761C325-5A1E-4370-96D0-C804752FAD87}"/>
              </a:ext>
            </a:extLst>
          </p:cNvPr>
          <p:cNvPicPr>
            <a:picLocks noGrp="1" noChangeAspect="1"/>
          </p:cNvPicPr>
          <p:nvPr>
            <p:ph idx="1"/>
          </p:nvPr>
        </p:nvPicPr>
        <p:blipFill rotWithShape="1">
          <a:blip r:embed="rId2"/>
          <a:srcRect l="4380" r="2216" b="-2"/>
          <a:stretch/>
        </p:blipFill>
        <p:spPr>
          <a:xfrm>
            <a:off x="20" y="10"/>
            <a:ext cx="12191980" cy="6857990"/>
          </a:xfrm>
          <a:prstGeom prst="rect">
            <a:avLst/>
          </a:prstGeom>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rPr>
              <a:t>Dziękuję za uwagę</a:t>
            </a: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59636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4" descr="Obraz zawierający stół, żywność, drewniane, owoce&#10;&#10;Opis wygenerowany automatycznie">
            <a:extLst>
              <a:ext uri="{FF2B5EF4-FFF2-40B4-BE49-F238E27FC236}">
                <a16:creationId xmlns:a16="http://schemas.microsoft.com/office/drawing/2014/main" id="{798D6F39-28EF-4699-9BDC-122CFB9C06B5}"/>
              </a:ext>
            </a:extLst>
          </p:cNvPr>
          <p:cNvPicPr>
            <a:picLocks noChangeAspect="1"/>
          </p:cNvPicPr>
          <p:nvPr/>
        </p:nvPicPr>
        <p:blipFill rotWithShape="1">
          <a:blip r:embed="rId2">
            <a:alphaModFix/>
          </a:blip>
          <a:srcRect l="3412" r="35051" b="-1"/>
          <a:stretch/>
        </p:blipFill>
        <p:spPr>
          <a:xfrm>
            <a:off x="5797543" y="10"/>
            <a:ext cx="6394152" cy="6857990"/>
          </a:xfrm>
          <a:prstGeom prst="rect">
            <a:avLst/>
          </a:prstGeom>
        </p:spPr>
      </p:pic>
      <p:pic>
        <p:nvPicPr>
          <p:cNvPr id="9" name="Picture 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804998" y="798445"/>
            <a:ext cx="4803636" cy="1311664"/>
          </a:xfrm>
        </p:spPr>
        <p:txBody>
          <a:bodyPr>
            <a:normAutofit/>
          </a:bodyPr>
          <a:lstStyle/>
          <a:p>
            <a:endParaRPr lang="pl-PL">
              <a:solidFill>
                <a:srgbClr val="000000"/>
              </a:solidFill>
            </a:endParaRPr>
          </a:p>
        </p:txBody>
      </p: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944387" y="794606"/>
            <a:ext cx="4706803" cy="3788830"/>
          </a:xfrm>
        </p:spPr>
        <p:txBody>
          <a:bodyPr vert="horz" lIns="91440" tIns="45720" rIns="91440" bIns="45720" rtlCol="0" anchor="ctr">
            <a:normAutofit/>
          </a:bodyPr>
          <a:lstStyle/>
          <a:p>
            <a:r>
              <a:rPr lang="pl-PL" sz="2000">
                <a:solidFill>
                  <a:srgbClr val="000000"/>
                </a:solidFill>
                <a:ea typeface="+mn-lt"/>
                <a:cs typeface="+mn-lt"/>
              </a:rPr>
              <a:t>Aktywność fizyczna niesie ze sobą wiele korzyści dla zdrowia. Pozwala utrzymać nie tylko dobrą formę fizyczną, lecz także psychiczną. Poza tym regularny ruch zmniejsza ryzyko wielu chorób. Aktywność fizyczna jest bardzo ważna, zarówno w życiu młodych osób, jak i starszych. Dlatego w każdym wieku należy się ruszać w miarę swoich możliwości.</a:t>
            </a:r>
            <a:endParaRPr lang="pl-PL" sz="2000">
              <a:solidFill>
                <a:srgbClr val="000000"/>
              </a:solidFill>
            </a:endParaRPr>
          </a:p>
        </p:txBody>
      </p:sp>
    </p:spTree>
    <p:extLst>
      <p:ext uri="{BB962C8B-B14F-4D97-AF65-F5344CB8AC3E}">
        <p14:creationId xmlns:p14="http://schemas.microsoft.com/office/powerpoint/2010/main" val="341713663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a:extLst>
              <a:ext uri="{FF2B5EF4-FFF2-40B4-BE49-F238E27FC236}">
                <a16:creationId xmlns:a16="http://schemas.microsoft.com/office/drawing/2014/main" id="{F4D4ABFB-5D5B-4708-98F6-4F2353E4329C}"/>
              </a:ext>
            </a:extLst>
          </p:cNvPr>
          <p:cNvPicPr>
            <a:picLocks noChangeAspect="1"/>
          </p:cNvPicPr>
          <p:nvPr/>
        </p:nvPicPr>
        <p:blipFill rotWithShape="1">
          <a:blip r:embed="rId2">
            <a:alphaModFix amt="50000"/>
          </a:blip>
          <a:srcRect l="16889" r="1" b="1"/>
          <a:stretch/>
        </p:blipFill>
        <p:spPr>
          <a:xfrm>
            <a:off x="20" y="1"/>
            <a:ext cx="12191980" cy="6857999"/>
          </a:xfrm>
          <a:prstGeom prst="rect">
            <a:avLst/>
          </a:prstGeom>
        </p:spPr>
      </p:pic>
      <p:sp>
        <p:nvSpPr>
          <p:cNvPr id="2" name="Tytuł 1"/>
          <p:cNvSpPr>
            <a:spLocks noGrp="1"/>
          </p:cNvSpPr>
          <p:nvPr>
            <p:ph type="ctrTitle"/>
          </p:nvPr>
        </p:nvSpPr>
        <p:spPr>
          <a:xfrm>
            <a:off x="1524000" y="1122362"/>
            <a:ext cx="9144000" cy="2900518"/>
          </a:xfrm>
        </p:spPr>
        <p:txBody>
          <a:bodyPr>
            <a:normAutofit/>
          </a:bodyPr>
          <a:lstStyle/>
          <a:p>
            <a:r>
              <a:rPr lang="pl-PL" dirty="0"/>
              <a:t>Wpływ aktywności fizycznej na zdrowie</a:t>
            </a:r>
          </a:p>
        </p:txBody>
      </p:sp>
      <p:sp>
        <p:nvSpPr>
          <p:cNvPr id="3" name="Podtytuł 2"/>
          <p:cNvSpPr>
            <a:spLocks noGrp="1"/>
          </p:cNvSpPr>
          <p:nvPr>
            <p:ph type="subTitle" idx="1"/>
          </p:nvPr>
        </p:nvSpPr>
        <p:spPr>
          <a:xfrm>
            <a:off x="1524000" y="4159404"/>
            <a:ext cx="9144000" cy="1098395"/>
          </a:xfrm>
        </p:spPr>
        <p:txBody>
          <a:bodyPr vert="horz" lIns="91440" tIns="45720" rIns="91440" bIns="45720" rtlCol="0" anchor="t">
            <a:normAutofit/>
          </a:bodyPr>
          <a:lstStyle/>
          <a:p>
            <a:endParaRPr lang="pl-PL" dirty="0">
              <a:solidFill>
                <a:srgbClr val="FFFFFF"/>
              </a:solidFill>
            </a:endParaRPr>
          </a:p>
        </p:txBody>
      </p:sp>
    </p:spTree>
    <p:extLst>
      <p:ext uri="{BB962C8B-B14F-4D97-AF65-F5344CB8AC3E}">
        <p14:creationId xmlns:p14="http://schemas.microsoft.com/office/powerpoint/2010/main" val="110153552"/>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5" descr="Obraz zawierający podłoże, zewnętrzne, osoba&#10;&#10;Opis wygenerowany automatycznie">
            <a:extLst>
              <a:ext uri="{FF2B5EF4-FFF2-40B4-BE49-F238E27FC236}">
                <a16:creationId xmlns:a16="http://schemas.microsoft.com/office/drawing/2014/main" id="{20457DD7-2911-4BF9-9720-E62592B3807F}"/>
              </a:ext>
            </a:extLst>
          </p:cNvPr>
          <p:cNvPicPr>
            <a:picLocks noChangeAspect="1"/>
          </p:cNvPicPr>
          <p:nvPr/>
        </p:nvPicPr>
        <p:blipFill rotWithShape="1">
          <a:blip r:embed="rId2"/>
          <a:srcRect t="891" b="14839"/>
          <a:stretch/>
        </p:blipFill>
        <p:spPr>
          <a:xfrm>
            <a:off x="-1" y="10"/>
            <a:ext cx="12192000" cy="6857990"/>
          </a:xfrm>
          <a:prstGeom prst="rect">
            <a:avLst/>
          </a:prstGeom>
        </p:spPr>
      </p:pic>
      <p:sp>
        <p:nvSpPr>
          <p:cNvPr id="21"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709448" y="1913950"/>
            <a:ext cx="4204137" cy="1342754"/>
          </a:xfrm>
        </p:spPr>
        <p:txBody>
          <a:bodyPr>
            <a:normAutofit/>
          </a:bodyPr>
          <a:lstStyle/>
          <a:p>
            <a:pPr algn="ctr"/>
            <a:endParaRPr lang="pl-PL" sz="3600"/>
          </a:p>
        </p:txBody>
      </p:sp>
      <p:cxnSp>
        <p:nvCxnSpPr>
          <p:cNvPr id="23" name="Straight Connector 2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525516" y="3417573"/>
            <a:ext cx="4593021" cy="2619839"/>
          </a:xfrm>
        </p:spPr>
        <p:txBody>
          <a:bodyPr vert="horz" lIns="91440" tIns="45720" rIns="91440" bIns="45720" rtlCol="0" anchor="ctr">
            <a:normAutofit/>
          </a:bodyPr>
          <a:lstStyle/>
          <a:p>
            <a:pPr marL="0" indent="0">
              <a:buNone/>
            </a:pPr>
            <a:r>
              <a:rPr lang="pl-PL" sz="1800">
                <a:ea typeface="+mn-lt"/>
                <a:cs typeface="+mn-lt"/>
              </a:rPr>
              <a:t>Aktywność fizyczna ma pozytywny wpływ na zdrowie. Spacer, nordic walking, bieganie, pływanie, jazda na rowerze, a nawet zabawa z dziećmi - niezależnie od tego, jaki rodzaj aktywności fizycznej wybierzemy, pozwoli nam ona:</a:t>
            </a:r>
            <a:endParaRPr lang="pl-PL" sz="1800">
              <a:cs typeface="Calibri" panose="020F0502020204030204"/>
            </a:endParaRPr>
          </a:p>
          <a:p>
            <a:endParaRPr lang="pl-PL" sz="1800">
              <a:cs typeface="Calibri" panose="020F0502020204030204"/>
            </a:endParaRPr>
          </a:p>
        </p:txBody>
      </p:sp>
    </p:spTree>
    <p:extLst>
      <p:ext uri="{BB962C8B-B14F-4D97-AF65-F5344CB8AC3E}">
        <p14:creationId xmlns:p14="http://schemas.microsoft.com/office/powerpoint/2010/main" val="393491593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4" descr="Obraz zawierający podłoże, zewnętrzne, osoba&#10;&#10;Opis wygenerowany automatycznie">
            <a:extLst>
              <a:ext uri="{FF2B5EF4-FFF2-40B4-BE49-F238E27FC236}">
                <a16:creationId xmlns:a16="http://schemas.microsoft.com/office/drawing/2014/main" id="{B13A1BE9-07B1-4EC5-87F6-3DBE7EADDD4A}"/>
              </a:ext>
            </a:extLst>
          </p:cNvPr>
          <p:cNvPicPr>
            <a:picLocks noChangeAspect="1"/>
          </p:cNvPicPr>
          <p:nvPr/>
        </p:nvPicPr>
        <p:blipFill rotWithShape="1">
          <a:blip r:embed="rId2"/>
          <a:srcRect t="891" b="14839"/>
          <a:stretch/>
        </p:blipFill>
        <p:spPr>
          <a:xfrm>
            <a:off x="-1" y="10"/>
            <a:ext cx="12192000" cy="6857990"/>
          </a:xfrm>
          <a:prstGeom prst="rect">
            <a:avLst/>
          </a:prstGeom>
        </p:spPr>
      </p:pic>
      <p:sp>
        <p:nvSpPr>
          <p:cNvPr id="11"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709448" y="1913950"/>
            <a:ext cx="4204137" cy="1342754"/>
          </a:xfrm>
        </p:spPr>
        <p:txBody>
          <a:bodyPr>
            <a:normAutofit/>
          </a:bodyPr>
          <a:lstStyle/>
          <a:p>
            <a:pPr algn="ctr"/>
            <a:endParaRPr lang="pl-PL" sz="3600"/>
          </a:p>
        </p:txBody>
      </p:sp>
      <p:cxnSp>
        <p:nvCxnSpPr>
          <p:cNvPr id="13" name="Straight Connector 12">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D19511AD-0A51-4147-880D-813A0BA849FE}"/>
              </a:ext>
            </a:extLst>
          </p:cNvPr>
          <p:cNvSpPr>
            <a:spLocks noGrp="1"/>
          </p:cNvSpPr>
          <p:nvPr>
            <p:ph idx="1"/>
          </p:nvPr>
        </p:nvSpPr>
        <p:spPr>
          <a:xfrm>
            <a:off x="525516" y="3417573"/>
            <a:ext cx="4593021" cy="2619839"/>
          </a:xfrm>
        </p:spPr>
        <p:txBody>
          <a:bodyPr anchor="ctr">
            <a:normAutofit/>
          </a:bodyPr>
          <a:lstStyle/>
          <a:p>
            <a:r>
              <a:rPr lang="en-US" sz="1800" dirty="0" err="1">
                <a:ea typeface="+mn-lt"/>
                <a:cs typeface="+mn-lt"/>
              </a:rPr>
              <a:t>poprawić</a:t>
            </a:r>
            <a:r>
              <a:rPr lang="en-US" sz="1800" dirty="0">
                <a:ea typeface="+mn-lt"/>
                <a:cs typeface="+mn-lt"/>
              </a:rPr>
              <a:t> </a:t>
            </a:r>
            <a:r>
              <a:rPr lang="en-US" sz="1800" dirty="0" err="1">
                <a:ea typeface="+mn-lt"/>
                <a:cs typeface="+mn-lt"/>
              </a:rPr>
              <a:t>lub</a:t>
            </a:r>
            <a:r>
              <a:rPr lang="en-US" sz="1800" dirty="0">
                <a:ea typeface="+mn-lt"/>
                <a:cs typeface="+mn-lt"/>
              </a:rPr>
              <a:t> </a:t>
            </a:r>
            <a:r>
              <a:rPr lang="en-US" sz="1800" dirty="0" err="1">
                <a:ea typeface="+mn-lt"/>
                <a:cs typeface="+mn-lt"/>
              </a:rPr>
              <a:t>zachować</a:t>
            </a:r>
            <a:r>
              <a:rPr lang="en-US" sz="1800" dirty="0">
                <a:ea typeface="+mn-lt"/>
                <a:cs typeface="+mn-lt"/>
              </a:rPr>
              <a:t> </a:t>
            </a:r>
            <a:r>
              <a:rPr lang="en-US" sz="1800" dirty="0" err="1">
                <a:ea typeface="+mn-lt"/>
                <a:cs typeface="+mn-lt"/>
              </a:rPr>
              <a:t>wydolność</a:t>
            </a:r>
            <a:r>
              <a:rPr lang="en-US" sz="1800" dirty="0">
                <a:ea typeface="+mn-lt"/>
                <a:cs typeface="+mn-lt"/>
              </a:rPr>
              <a:t> </a:t>
            </a:r>
            <a:r>
              <a:rPr lang="en-US" sz="1800" dirty="0" err="1">
                <a:ea typeface="+mn-lt"/>
                <a:cs typeface="+mn-lt"/>
              </a:rPr>
              <a:t>fizyczną</a:t>
            </a:r>
            <a:endParaRPr lang="en-US" sz="1800" dirty="0" err="1">
              <a:cs typeface="Calibri" panose="020F0502020204030204"/>
            </a:endParaRPr>
          </a:p>
          <a:p>
            <a:r>
              <a:rPr lang="en-US" sz="1800" dirty="0" err="1">
                <a:ea typeface="+mn-lt"/>
                <a:cs typeface="+mn-lt"/>
              </a:rPr>
              <a:t>utrzymać</a:t>
            </a:r>
            <a:r>
              <a:rPr lang="en-US" sz="1800" dirty="0">
                <a:ea typeface="+mn-lt"/>
                <a:cs typeface="+mn-lt"/>
              </a:rPr>
              <a:t> </a:t>
            </a:r>
            <a:r>
              <a:rPr lang="en-US" sz="1800" dirty="0" err="1">
                <a:ea typeface="+mn-lt"/>
                <a:cs typeface="+mn-lt"/>
              </a:rPr>
              <a:t>odpowiednią</a:t>
            </a:r>
            <a:r>
              <a:rPr lang="en-US" sz="1800" dirty="0">
                <a:ea typeface="+mn-lt"/>
                <a:cs typeface="+mn-lt"/>
              </a:rPr>
              <a:t> </a:t>
            </a:r>
            <a:r>
              <a:rPr lang="en-US" sz="1800" dirty="0" err="1">
                <a:ea typeface="+mn-lt"/>
                <a:cs typeface="+mn-lt"/>
              </a:rPr>
              <a:t>wagę</a:t>
            </a:r>
            <a:endParaRPr lang="en-US" dirty="0" err="1"/>
          </a:p>
          <a:p>
            <a:r>
              <a:rPr lang="en-US" sz="1800" dirty="0" err="1">
                <a:ea typeface="+mn-lt"/>
                <a:cs typeface="+mn-lt"/>
              </a:rPr>
              <a:t>zachować</a:t>
            </a:r>
            <a:r>
              <a:rPr lang="en-US" sz="1800" dirty="0">
                <a:ea typeface="+mn-lt"/>
                <a:cs typeface="+mn-lt"/>
              </a:rPr>
              <a:t> </a:t>
            </a:r>
            <a:r>
              <a:rPr lang="en-US" sz="1800" dirty="0" err="1">
                <a:ea typeface="+mn-lt"/>
                <a:cs typeface="+mn-lt"/>
              </a:rPr>
              <a:t>siłę</a:t>
            </a:r>
            <a:r>
              <a:rPr lang="en-US" sz="1800" dirty="0">
                <a:ea typeface="+mn-lt"/>
                <a:cs typeface="+mn-lt"/>
              </a:rPr>
              <a:t> </a:t>
            </a:r>
            <a:r>
              <a:rPr lang="en-US" sz="1800" dirty="0" err="1">
                <a:ea typeface="+mn-lt"/>
                <a:cs typeface="+mn-lt"/>
              </a:rPr>
              <a:t>mięśniową</a:t>
            </a:r>
            <a:r>
              <a:rPr lang="en-US" sz="1800" dirty="0">
                <a:ea typeface="+mn-lt"/>
                <a:cs typeface="+mn-lt"/>
              </a:rPr>
              <a:t>, </a:t>
            </a:r>
            <a:r>
              <a:rPr lang="en-US" sz="1800" dirty="0" err="1">
                <a:ea typeface="+mn-lt"/>
                <a:cs typeface="+mn-lt"/>
              </a:rPr>
              <a:t>która</a:t>
            </a:r>
            <a:r>
              <a:rPr lang="en-US" sz="1800" dirty="0">
                <a:ea typeface="+mn-lt"/>
                <a:cs typeface="+mn-lt"/>
              </a:rPr>
              <a:t> </a:t>
            </a:r>
            <a:r>
              <a:rPr lang="en-US" sz="1800" dirty="0" err="1">
                <a:ea typeface="+mn-lt"/>
                <a:cs typeface="+mn-lt"/>
              </a:rPr>
              <a:t>stabilizuje</a:t>
            </a:r>
            <a:r>
              <a:rPr lang="en-US" sz="1800" dirty="0">
                <a:ea typeface="+mn-lt"/>
                <a:cs typeface="+mn-lt"/>
              </a:rPr>
              <a:t> </a:t>
            </a:r>
            <a:r>
              <a:rPr lang="en-US" sz="1800" dirty="0" err="1">
                <a:ea typeface="+mn-lt"/>
                <a:cs typeface="+mn-lt"/>
              </a:rPr>
              <a:t>stawy</a:t>
            </a:r>
            <a:r>
              <a:rPr lang="en-US" sz="1800" dirty="0">
                <a:ea typeface="+mn-lt"/>
                <a:cs typeface="+mn-lt"/>
              </a:rPr>
              <a:t> </a:t>
            </a:r>
            <a:r>
              <a:rPr lang="en-US" sz="1800" dirty="0" err="1">
                <a:ea typeface="+mn-lt"/>
                <a:cs typeface="+mn-lt"/>
              </a:rPr>
              <a:t>i</a:t>
            </a:r>
            <a:r>
              <a:rPr lang="en-US" sz="1800" dirty="0">
                <a:ea typeface="+mn-lt"/>
                <a:cs typeface="+mn-lt"/>
              </a:rPr>
              <a:t> </a:t>
            </a:r>
            <a:r>
              <a:rPr lang="en-US" sz="1800" dirty="0" err="1">
                <a:ea typeface="+mn-lt"/>
                <a:cs typeface="+mn-lt"/>
              </a:rPr>
              <a:t>kręgosłup</a:t>
            </a:r>
            <a:endParaRPr lang="en-US">
              <a:cs typeface="Calibri" panose="020F0502020204030204"/>
            </a:endParaRPr>
          </a:p>
          <a:p>
            <a:r>
              <a:rPr lang="en-US" sz="1800" dirty="0" err="1">
                <a:ea typeface="+mn-lt"/>
                <a:cs typeface="+mn-lt"/>
              </a:rPr>
              <a:t>na</a:t>
            </a:r>
            <a:r>
              <a:rPr lang="en-US" sz="1800" dirty="0">
                <a:ea typeface="+mn-lt"/>
                <a:cs typeface="+mn-lt"/>
              </a:rPr>
              <a:t> </a:t>
            </a:r>
            <a:r>
              <a:rPr lang="en-US" sz="1800" dirty="0" err="1">
                <a:ea typeface="+mn-lt"/>
                <a:cs typeface="+mn-lt"/>
              </a:rPr>
              <a:t>wzrost</a:t>
            </a:r>
            <a:r>
              <a:rPr lang="en-US" sz="1800" dirty="0">
                <a:ea typeface="+mn-lt"/>
                <a:cs typeface="+mn-lt"/>
              </a:rPr>
              <a:t> </a:t>
            </a:r>
            <a:r>
              <a:rPr lang="en-US" sz="1800" dirty="0" err="1">
                <a:ea typeface="+mn-lt"/>
                <a:cs typeface="+mn-lt"/>
              </a:rPr>
              <a:t>odporności</a:t>
            </a:r>
            <a:endParaRPr lang="en-US">
              <a:cs typeface="Calibri" panose="020F0502020204030204"/>
            </a:endParaRPr>
          </a:p>
          <a:p>
            <a:r>
              <a:rPr lang="en-US" sz="1800" dirty="0" err="1">
                <a:ea typeface="+mn-lt"/>
                <a:cs typeface="+mn-lt"/>
              </a:rPr>
              <a:t>osiągnąć</a:t>
            </a:r>
            <a:r>
              <a:rPr lang="en-US" sz="1800" dirty="0">
                <a:ea typeface="+mn-lt"/>
                <a:cs typeface="+mn-lt"/>
              </a:rPr>
              <a:t> </a:t>
            </a:r>
            <a:r>
              <a:rPr lang="en-US" sz="1800" dirty="0" err="1">
                <a:ea typeface="+mn-lt"/>
                <a:cs typeface="+mn-lt"/>
              </a:rPr>
              <a:t>lepsze</a:t>
            </a:r>
            <a:r>
              <a:rPr lang="en-US" sz="1800" dirty="0">
                <a:ea typeface="+mn-lt"/>
                <a:cs typeface="+mn-lt"/>
              </a:rPr>
              <a:t> </a:t>
            </a:r>
            <a:r>
              <a:rPr lang="en-US" sz="1800" dirty="0" err="1">
                <a:ea typeface="+mn-lt"/>
                <a:cs typeface="+mn-lt"/>
              </a:rPr>
              <a:t>samopoczucie</a:t>
            </a:r>
            <a:endParaRPr lang="en-US">
              <a:cs typeface="Calibri" panose="020F0502020204030204"/>
            </a:endParaRPr>
          </a:p>
          <a:p>
            <a:endParaRPr lang="en-US" sz="1800" dirty="0">
              <a:cs typeface="Calibri"/>
            </a:endParaRPr>
          </a:p>
        </p:txBody>
      </p:sp>
    </p:spTree>
    <p:extLst>
      <p:ext uri="{BB962C8B-B14F-4D97-AF65-F5344CB8AC3E}">
        <p14:creationId xmlns:p14="http://schemas.microsoft.com/office/powerpoint/2010/main" val="245807610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4" descr="Obraz zawierający zewnętrzne, niebo, trawa, sport&#10;&#10;Opis wygenerowany automatycznie">
            <a:extLst>
              <a:ext uri="{FF2B5EF4-FFF2-40B4-BE49-F238E27FC236}">
                <a16:creationId xmlns:a16="http://schemas.microsoft.com/office/drawing/2014/main" id="{DC959AE2-14CF-4EA1-86C5-D95E00E3290F}"/>
              </a:ext>
            </a:extLst>
          </p:cNvPr>
          <p:cNvPicPr>
            <a:picLocks noChangeAspect="1"/>
          </p:cNvPicPr>
          <p:nvPr/>
        </p:nvPicPr>
        <p:blipFill rotWithShape="1">
          <a:blip r:embed="rId2"/>
          <a:srcRect l="6667"/>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709448" y="1913950"/>
            <a:ext cx="4204137" cy="1342754"/>
          </a:xfrm>
        </p:spPr>
        <p:txBody>
          <a:bodyPr>
            <a:normAutofit/>
          </a:bodyPr>
          <a:lstStyle/>
          <a:p>
            <a:pPr algn="ctr"/>
            <a:endParaRPr lang="pl-PL"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525516" y="3417573"/>
            <a:ext cx="4593021" cy="2619839"/>
          </a:xfrm>
        </p:spPr>
        <p:txBody>
          <a:bodyPr vert="horz" lIns="91440" tIns="45720" rIns="91440" bIns="45720" rtlCol="0" anchor="ctr">
            <a:normAutofit/>
          </a:bodyPr>
          <a:lstStyle/>
          <a:p>
            <a:r>
              <a:rPr lang="pl-PL" sz="1800" dirty="0">
                <a:ea typeface="+mn-lt"/>
                <a:cs typeface="+mn-lt"/>
              </a:rPr>
              <a:t>Regularna aktywność fizyczna pozwala także zapobiec chorobom cywilizacyjnym, m.in. chorobom serca. Zwłaszcza jeśli jest połączona z racjonalnym odżywianiem i unikaniem używek (np. papierosów, alkoholu). </a:t>
            </a:r>
            <a:br>
              <a:rPr lang="pl-PL" sz="1800" dirty="0">
                <a:ea typeface="+mn-lt"/>
                <a:cs typeface="+mn-lt"/>
              </a:rPr>
            </a:br>
            <a:r>
              <a:rPr lang="pl-PL" sz="1800" dirty="0">
                <a:ea typeface="+mn-lt"/>
                <a:cs typeface="+mn-lt"/>
              </a:rPr>
              <a:t>Ruch bowiem:</a:t>
            </a:r>
            <a:endParaRPr lang="pl-PL" sz="1800" dirty="0"/>
          </a:p>
        </p:txBody>
      </p:sp>
    </p:spTree>
    <p:extLst>
      <p:ext uri="{BB962C8B-B14F-4D97-AF65-F5344CB8AC3E}">
        <p14:creationId xmlns:p14="http://schemas.microsoft.com/office/powerpoint/2010/main" val="271048091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4" descr="Obraz zawierający zewnętrzne, niebo, trawa, sport&#10;&#10;Opis wygenerowany automatycznie">
            <a:extLst>
              <a:ext uri="{FF2B5EF4-FFF2-40B4-BE49-F238E27FC236}">
                <a16:creationId xmlns:a16="http://schemas.microsoft.com/office/drawing/2014/main" id="{18CECFBE-4CED-482B-9764-8C0351689C0B}"/>
              </a:ext>
            </a:extLst>
          </p:cNvPr>
          <p:cNvPicPr>
            <a:picLocks noChangeAspect="1"/>
          </p:cNvPicPr>
          <p:nvPr/>
        </p:nvPicPr>
        <p:blipFill rotWithShape="1">
          <a:blip r:embed="rId2"/>
          <a:srcRect l="6667"/>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709448" y="1913950"/>
            <a:ext cx="4204137" cy="1342754"/>
          </a:xfrm>
        </p:spPr>
        <p:txBody>
          <a:bodyPr>
            <a:normAutofit/>
          </a:bodyPr>
          <a:lstStyle/>
          <a:p>
            <a:pPr algn="ctr"/>
            <a:endParaRPr lang="pl-PL" sz="3600"/>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525516" y="3417573"/>
            <a:ext cx="4593021" cy="2619839"/>
          </a:xfrm>
        </p:spPr>
        <p:txBody>
          <a:bodyPr vert="horz" lIns="91440" tIns="45720" rIns="91440" bIns="45720" rtlCol="0" anchor="ctr">
            <a:normAutofit/>
          </a:bodyPr>
          <a:lstStyle/>
          <a:p>
            <a:r>
              <a:rPr lang="pl-PL" sz="1800">
                <a:ea typeface="+mn-lt"/>
                <a:cs typeface="+mn-lt"/>
              </a:rPr>
              <a:t>obniża poziom cukru</a:t>
            </a:r>
            <a:endParaRPr lang="pl-PL" sz="1800">
              <a:cs typeface="Calibri"/>
            </a:endParaRPr>
          </a:p>
          <a:p>
            <a:r>
              <a:rPr lang="pl-PL" sz="1800">
                <a:ea typeface="+mn-lt"/>
                <a:cs typeface="+mn-lt"/>
              </a:rPr>
              <a:t>obniża poziom "złego" cholesterolu LDL, a podnosi poziom tego "dobrego" HDL</a:t>
            </a:r>
            <a:endParaRPr lang="pl-PL" sz="1800"/>
          </a:p>
          <a:p>
            <a:r>
              <a:rPr lang="pl-PL" sz="1800">
                <a:ea typeface="+mn-lt"/>
                <a:cs typeface="+mn-lt"/>
              </a:rPr>
              <a:t>obniża poziom trójglicerydów</a:t>
            </a:r>
            <a:endParaRPr lang="pl-PL" sz="1800"/>
          </a:p>
          <a:p>
            <a:endParaRPr lang="pl-PL" sz="1800">
              <a:cs typeface="Calibri"/>
            </a:endParaRPr>
          </a:p>
        </p:txBody>
      </p:sp>
    </p:spTree>
    <p:extLst>
      <p:ext uri="{BB962C8B-B14F-4D97-AF65-F5344CB8AC3E}">
        <p14:creationId xmlns:p14="http://schemas.microsoft.com/office/powerpoint/2010/main" val="278729909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4">
            <a:extLst>
              <a:ext uri="{FF2B5EF4-FFF2-40B4-BE49-F238E27FC236}">
                <a16:creationId xmlns:a16="http://schemas.microsoft.com/office/drawing/2014/main" id="{F4D4ABFB-5D5B-4708-98F6-4F2353E4329C}"/>
              </a:ext>
            </a:extLst>
          </p:cNvPr>
          <p:cNvPicPr>
            <a:picLocks noChangeAspect="1"/>
          </p:cNvPicPr>
          <p:nvPr/>
        </p:nvPicPr>
        <p:blipFill rotWithShape="1">
          <a:blip r:embed="rId2">
            <a:alphaModFix amt="50000"/>
          </a:blip>
          <a:srcRect l="16889" r="1" b="1"/>
          <a:stretch/>
        </p:blipFill>
        <p:spPr>
          <a:xfrm>
            <a:off x="20" y="1"/>
            <a:ext cx="12191980" cy="6857999"/>
          </a:xfrm>
          <a:prstGeom prst="rect">
            <a:avLst/>
          </a:prstGeom>
        </p:spPr>
      </p:pic>
      <p:sp>
        <p:nvSpPr>
          <p:cNvPr id="2" name="Tytuł 1"/>
          <p:cNvSpPr>
            <a:spLocks noGrp="1"/>
          </p:cNvSpPr>
          <p:nvPr>
            <p:ph type="ctrTitle"/>
          </p:nvPr>
        </p:nvSpPr>
        <p:spPr>
          <a:xfrm>
            <a:off x="1524000" y="1122362"/>
            <a:ext cx="9144000" cy="2900518"/>
          </a:xfrm>
        </p:spPr>
        <p:txBody>
          <a:bodyPr>
            <a:normAutofit/>
          </a:bodyPr>
          <a:lstStyle/>
          <a:p>
            <a:r>
              <a:rPr lang="pl-PL" dirty="0"/>
              <a:t> </a:t>
            </a:r>
            <a:r>
              <a:rPr lang="pl-PL" dirty="0" err="1"/>
              <a:t>Aktywyność</a:t>
            </a:r>
            <a:r>
              <a:rPr lang="pl-PL" dirty="0"/>
              <a:t> fizyczna u osób z dużą nadwagą</a:t>
            </a:r>
          </a:p>
        </p:txBody>
      </p:sp>
      <p:sp>
        <p:nvSpPr>
          <p:cNvPr id="3" name="Podtytuł 2"/>
          <p:cNvSpPr>
            <a:spLocks noGrp="1"/>
          </p:cNvSpPr>
          <p:nvPr>
            <p:ph type="subTitle" idx="1"/>
          </p:nvPr>
        </p:nvSpPr>
        <p:spPr>
          <a:xfrm>
            <a:off x="1524000" y="4159404"/>
            <a:ext cx="9144000" cy="1098395"/>
          </a:xfrm>
        </p:spPr>
        <p:txBody>
          <a:bodyPr vert="horz" lIns="91440" tIns="45720" rIns="91440" bIns="45720" rtlCol="0" anchor="t">
            <a:normAutofit/>
          </a:bodyPr>
          <a:lstStyle/>
          <a:p>
            <a:endParaRPr lang="pl-PL" dirty="0">
              <a:solidFill>
                <a:srgbClr val="FFFFFF"/>
              </a:solidFill>
            </a:endParaRPr>
          </a:p>
        </p:txBody>
      </p:sp>
    </p:spTree>
    <p:extLst>
      <p:ext uri="{BB962C8B-B14F-4D97-AF65-F5344CB8AC3E}">
        <p14:creationId xmlns:p14="http://schemas.microsoft.com/office/powerpoint/2010/main" val="2661960323"/>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48B497-F377-4FE4-894A-C909282DA47E}"/>
              </a:ext>
            </a:extLst>
          </p:cNvPr>
          <p:cNvSpPr>
            <a:spLocks noGrp="1"/>
          </p:cNvSpPr>
          <p:nvPr>
            <p:ph type="title"/>
          </p:nvPr>
        </p:nvSpPr>
        <p:spPr>
          <a:xfrm>
            <a:off x="655320" y="365125"/>
            <a:ext cx="5120114" cy="1692794"/>
          </a:xfrm>
        </p:spPr>
        <p:txBody>
          <a:bodyPr>
            <a:normAutofit/>
          </a:bodyPr>
          <a:lstStyle/>
          <a:p>
            <a:endParaRPr lang="pl-PL"/>
          </a:p>
        </p:txBody>
      </p:sp>
      <p:cxnSp>
        <p:nvCxnSpPr>
          <p:cNvPr id="7" name="Straight Arrow Connector 9">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7FCB5C3-4502-4DFB-82F4-F7FEB50903E5}"/>
              </a:ext>
            </a:extLst>
          </p:cNvPr>
          <p:cNvSpPr>
            <a:spLocks noGrp="1"/>
          </p:cNvSpPr>
          <p:nvPr>
            <p:ph idx="1"/>
          </p:nvPr>
        </p:nvSpPr>
        <p:spPr>
          <a:xfrm>
            <a:off x="655321" y="2575034"/>
            <a:ext cx="5120113" cy="3462228"/>
          </a:xfrm>
        </p:spPr>
        <p:txBody>
          <a:bodyPr vert="horz" lIns="91440" tIns="45720" rIns="91440" bIns="45720" rtlCol="0">
            <a:normAutofit/>
          </a:bodyPr>
          <a:lstStyle/>
          <a:p>
            <a:r>
              <a:rPr lang="pl-PL" sz="1800">
                <a:ea typeface="+mn-lt"/>
                <a:cs typeface="+mn-lt"/>
              </a:rPr>
              <a:t>Inaczej sprawa wygląda w przypadku osób z tendencją do nadwagi i otyłości. Osobom tym zaleca się 1–1,5 godziny umiarkowanych ćwiczeń fizycznych dziennie (dane opublikowane przez International Association for Study of Obesity, 2002 rok). Może być to krótszy czas, lecz należy wtedy zwiększyć intensywność treningu.</a:t>
            </a:r>
            <a:endParaRPr lang="pl-PL" sz="1800"/>
          </a:p>
        </p:txBody>
      </p:sp>
      <p:pic>
        <p:nvPicPr>
          <p:cNvPr id="5" name="Obraz 5" descr="Obraz zawierający droga, osoba&#10;&#10;Opis wygenerowany automatycznie">
            <a:extLst>
              <a:ext uri="{FF2B5EF4-FFF2-40B4-BE49-F238E27FC236}">
                <a16:creationId xmlns:a16="http://schemas.microsoft.com/office/drawing/2014/main" id="{6C64406B-4455-4175-B65D-E877532F92AB}"/>
              </a:ext>
            </a:extLst>
          </p:cNvPr>
          <p:cNvPicPr>
            <a:picLocks noChangeAspect="1"/>
          </p:cNvPicPr>
          <p:nvPr/>
        </p:nvPicPr>
        <p:blipFill rotWithShape="1">
          <a:blip r:embed="rId2"/>
          <a:srcRect l="15224" r="15734"/>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429559335"/>
      </p:ext>
    </p:extLst>
  </p:cSld>
  <p:clrMapOvr>
    <a:masterClrMapping/>
  </p:clrMapOvr>
  <p:transition spd="slow">
    <p:push dir="u"/>
  </p:transition>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Motyw pakietu Office</vt:lpstr>
      <vt:lpstr>Wpływ aktywności fizycznej na nasze zdrowie</vt:lpstr>
      <vt:lpstr>Prezentacja programu PowerPoint</vt:lpstr>
      <vt:lpstr>Wpływ aktywności fizycznej na zdrowie</vt:lpstr>
      <vt:lpstr>Prezentacja programu PowerPoint</vt:lpstr>
      <vt:lpstr>Prezentacja programu PowerPoint</vt:lpstr>
      <vt:lpstr>Prezentacja programu PowerPoint</vt:lpstr>
      <vt:lpstr>Prezentacja programu PowerPoint</vt:lpstr>
      <vt:lpstr> Aktywyność fizyczna u osób z dużą nadwagą</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80</cp:revision>
  <dcterms:created xsi:type="dcterms:W3CDTF">2021-03-30T06:07:09Z</dcterms:created>
  <dcterms:modified xsi:type="dcterms:W3CDTF">2021-03-30T06:35:47Z</dcterms:modified>
</cp:coreProperties>
</file>